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5" r:id="rId1"/>
  </p:sldMasterIdLst>
  <p:notesMasterIdLst>
    <p:notesMasterId r:id="rId22"/>
  </p:notesMasterIdLst>
  <p:sldIdLst>
    <p:sldId id="257" r:id="rId2"/>
    <p:sldId id="268" r:id="rId3"/>
    <p:sldId id="269" r:id="rId4"/>
    <p:sldId id="259" r:id="rId5"/>
    <p:sldId id="260" r:id="rId6"/>
    <p:sldId id="270" r:id="rId7"/>
    <p:sldId id="276" r:id="rId8"/>
    <p:sldId id="261" r:id="rId9"/>
    <p:sldId id="271" r:id="rId10"/>
    <p:sldId id="262" r:id="rId11"/>
    <p:sldId id="272" r:id="rId12"/>
    <p:sldId id="263" r:id="rId13"/>
    <p:sldId id="278" r:id="rId14"/>
    <p:sldId id="277" r:id="rId15"/>
    <p:sldId id="266" r:id="rId16"/>
    <p:sldId id="275" r:id="rId17"/>
    <p:sldId id="279" r:id="rId18"/>
    <p:sldId id="264" r:id="rId19"/>
    <p:sldId id="265"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23"/>
    <p:restoredTop sz="83041"/>
  </p:normalViewPr>
  <p:slideViewPr>
    <p:cSldViewPr snapToGrid="0" snapToObjects="1">
      <p:cViewPr varScale="1">
        <p:scale>
          <a:sx n="46" d="100"/>
          <a:sy n="46" d="100"/>
        </p:scale>
        <p:origin x="705" y="42"/>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6FF2E5-6345-5742-9526-C14CDF04FCA7}"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C2784-2ED4-1E41-97FB-3993CDEB728B}" type="slidenum">
              <a:rPr lang="en-US" smtClean="0"/>
              <a:t>‹#›</a:t>
            </a:fld>
            <a:endParaRPr lang="en-US"/>
          </a:p>
        </p:txBody>
      </p:sp>
    </p:spTree>
    <p:extLst>
      <p:ext uri="{BB962C8B-B14F-4D97-AF65-F5344CB8AC3E}">
        <p14:creationId xmlns:p14="http://schemas.microsoft.com/office/powerpoint/2010/main" val="2007368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a:t>
            </a:r>
          </a:p>
          <a:p>
            <a:endParaRPr lang="en-US" dirty="0"/>
          </a:p>
          <a:p>
            <a:r>
              <a:rPr lang="en-US" dirty="0"/>
              <a:t>What are MEMS?</a:t>
            </a:r>
          </a:p>
          <a:p>
            <a:r>
              <a:rPr lang="en-US" dirty="0"/>
              <a:t>How are they made?</a:t>
            </a:r>
          </a:p>
          <a:p>
            <a:r>
              <a:rPr lang="en-US" dirty="0"/>
              <a:t>Types of MEMS</a:t>
            </a:r>
          </a:p>
          <a:p>
            <a:r>
              <a:rPr lang="en-US" dirty="0"/>
              <a:t>Current challenges</a:t>
            </a:r>
          </a:p>
          <a:p>
            <a:r>
              <a:rPr lang="en-US" dirty="0"/>
              <a:t>Future of MEMS</a:t>
            </a:r>
          </a:p>
          <a:p>
            <a:endParaRPr lang="en-US" dirty="0"/>
          </a:p>
        </p:txBody>
      </p:sp>
      <p:sp>
        <p:nvSpPr>
          <p:cNvPr id="4" name="Slide Number Placeholder 3"/>
          <p:cNvSpPr>
            <a:spLocks noGrp="1"/>
          </p:cNvSpPr>
          <p:nvPr>
            <p:ph type="sldNum" sz="quarter" idx="5"/>
          </p:nvPr>
        </p:nvSpPr>
        <p:spPr/>
        <p:txBody>
          <a:bodyPr/>
          <a:lstStyle/>
          <a:p>
            <a:fld id="{D75C2784-2ED4-1E41-97FB-3993CDEB728B}" type="slidenum">
              <a:rPr lang="en-US" smtClean="0"/>
              <a:t>1</a:t>
            </a:fld>
            <a:endParaRPr lang="en-US"/>
          </a:p>
        </p:txBody>
      </p:sp>
    </p:spTree>
    <p:extLst>
      <p:ext uri="{BB962C8B-B14F-4D97-AF65-F5344CB8AC3E}">
        <p14:creationId xmlns:p14="http://schemas.microsoft.com/office/powerpoint/2010/main" val="342729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lithography, electroplating and </a:t>
            </a:r>
            <a:r>
              <a:rPr lang="en-US" sz="1200" b="0" i="0" kern="1200" dirty="0" err="1">
                <a:solidFill>
                  <a:schemeClr val="tx1"/>
                </a:solidFill>
                <a:effectLst/>
                <a:latin typeface="+mn-lt"/>
                <a:ea typeface="+mn-ea"/>
                <a:cs typeface="+mn-cs"/>
              </a:rPr>
              <a:t>moulding</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Provides high aspect ratio structures with PMMA </a:t>
            </a:r>
          </a:p>
          <a:p>
            <a:r>
              <a:rPr lang="en-US" sz="1200" b="0" i="0" kern="1200" dirty="0">
                <a:solidFill>
                  <a:schemeClr val="tx1"/>
                </a:solidFill>
                <a:effectLst/>
                <a:latin typeface="+mn-lt"/>
                <a:ea typeface="+mn-ea"/>
                <a:cs typeface="+mn-cs"/>
              </a:rPr>
              <a:t>	Electroplate PMMA for metal structures</a:t>
            </a:r>
          </a:p>
          <a:p>
            <a:r>
              <a:rPr lang="en-US" dirty="0"/>
              <a:t>Precise dimensions and good surface roughness</a:t>
            </a:r>
          </a:p>
          <a:p>
            <a:r>
              <a:rPr lang="en-US" dirty="0"/>
              <a:t>Turbines, springs, gratings, watch parts</a:t>
            </a:r>
          </a:p>
          <a:p>
            <a:endParaRPr lang="en-US" dirty="0"/>
          </a:p>
          <a:p>
            <a:r>
              <a:rPr lang="en-US" dirty="0"/>
              <a:t>Very slow process</a:t>
            </a:r>
          </a:p>
        </p:txBody>
      </p:sp>
      <p:sp>
        <p:nvSpPr>
          <p:cNvPr id="4" name="Slide Number Placeholder 3"/>
          <p:cNvSpPr>
            <a:spLocks noGrp="1"/>
          </p:cNvSpPr>
          <p:nvPr>
            <p:ph type="sldNum" sz="quarter" idx="5"/>
          </p:nvPr>
        </p:nvSpPr>
        <p:spPr/>
        <p:txBody>
          <a:bodyPr/>
          <a:lstStyle/>
          <a:p>
            <a:fld id="{D75C2784-2ED4-1E41-97FB-3993CDEB728B}" type="slidenum">
              <a:rPr lang="en-US" smtClean="0"/>
              <a:t>10</a:t>
            </a:fld>
            <a:endParaRPr lang="en-US"/>
          </a:p>
        </p:txBody>
      </p:sp>
    </p:spTree>
    <p:extLst>
      <p:ext uri="{BB962C8B-B14F-4D97-AF65-F5344CB8AC3E}">
        <p14:creationId xmlns:p14="http://schemas.microsoft.com/office/powerpoint/2010/main" val="916788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the x-ray mask is a multi-step process (can be expensive)</a:t>
            </a:r>
          </a:p>
          <a:p>
            <a:r>
              <a:rPr lang="en-US" dirty="0"/>
              <a:t>Can also use the metal shape created in step 5 to press into PMMA and then electroplate and create metal shape again. (can save money)</a:t>
            </a:r>
          </a:p>
          <a:p>
            <a:endParaRPr lang="en-US" dirty="0"/>
          </a:p>
          <a:p>
            <a:r>
              <a:rPr lang="en-US" dirty="0"/>
              <a:t>Can release from substrate and may have to assemble the device using the various parts.</a:t>
            </a:r>
          </a:p>
          <a:p>
            <a:r>
              <a:rPr lang="en-US" dirty="0"/>
              <a:t>Electroplating is less than bulk electroplating</a:t>
            </a:r>
          </a:p>
          <a:p>
            <a:r>
              <a:rPr lang="en-US" dirty="0"/>
              <a:t>Depending on wavelength, can use current UV or </a:t>
            </a:r>
            <a:r>
              <a:rPr lang="en-US" dirty="0" err="1"/>
              <a:t>xray</a:t>
            </a:r>
            <a:r>
              <a:rPr lang="en-US" dirty="0"/>
              <a:t> tech</a:t>
            </a:r>
          </a:p>
          <a:p>
            <a:endParaRPr lang="en-US" dirty="0"/>
          </a:p>
          <a:p>
            <a:r>
              <a:rPr lang="en-US" dirty="0"/>
              <a:t>Will also use CMP to smooth over the electroplated top as well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75C2784-2ED4-1E41-97FB-3993CDEB728B}" type="slidenum">
              <a:rPr lang="en-US" smtClean="0"/>
              <a:t>11</a:t>
            </a:fld>
            <a:endParaRPr lang="en-US"/>
          </a:p>
        </p:txBody>
      </p:sp>
    </p:spTree>
    <p:extLst>
      <p:ext uri="{BB962C8B-B14F-4D97-AF65-F5344CB8AC3E}">
        <p14:creationId xmlns:p14="http://schemas.microsoft.com/office/powerpoint/2010/main" val="4217355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Sandia : Created a national lab for surface micromachines. Showing a multilevel device</a:t>
            </a:r>
          </a:p>
          <a:p>
            <a:r>
              <a:rPr lang="en-US" dirty="0" err="1"/>
              <a:t>Debiotech</a:t>
            </a:r>
            <a:r>
              <a:rPr lang="en-US" dirty="0"/>
              <a:t>: Insulin pump</a:t>
            </a:r>
          </a:p>
          <a:p>
            <a:r>
              <a:rPr lang="en-US" dirty="0"/>
              <a:t>Richard Muller: First rotary electrostatic side drive motor</a:t>
            </a:r>
          </a:p>
          <a:p>
            <a:r>
              <a:rPr lang="en-US" sz="1200" b="0" i="1" kern="1200" dirty="0">
                <a:solidFill>
                  <a:schemeClr val="tx1"/>
                </a:solidFill>
                <a:effectLst/>
                <a:latin typeface="+mn-lt"/>
                <a:ea typeface="+mn-ea"/>
                <a:cs typeface="+mn-cs"/>
              </a:rPr>
              <a:t>STMicroelectronics: Proof mass with capacitance sensors - accelerometer</a:t>
            </a:r>
            <a:endParaRPr lang="en-US" dirty="0"/>
          </a:p>
        </p:txBody>
      </p:sp>
      <p:sp>
        <p:nvSpPr>
          <p:cNvPr id="4" name="Slide Number Placeholder 3"/>
          <p:cNvSpPr>
            <a:spLocks noGrp="1"/>
          </p:cNvSpPr>
          <p:nvPr>
            <p:ph type="sldNum" sz="quarter" idx="5"/>
          </p:nvPr>
        </p:nvSpPr>
        <p:spPr/>
        <p:txBody>
          <a:bodyPr/>
          <a:lstStyle/>
          <a:p>
            <a:fld id="{D75C2784-2ED4-1E41-97FB-3993CDEB728B}" type="slidenum">
              <a:rPr lang="en-US" smtClean="0"/>
              <a:t>12</a:t>
            </a:fld>
            <a:endParaRPr lang="en-US"/>
          </a:p>
        </p:txBody>
      </p:sp>
    </p:spTree>
    <p:extLst>
      <p:ext uri="{BB962C8B-B14F-4D97-AF65-F5344CB8AC3E}">
        <p14:creationId xmlns:p14="http://schemas.microsoft.com/office/powerpoint/2010/main" val="351973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C2784-2ED4-1E41-97FB-3993CDEB728B}" type="slidenum">
              <a:rPr lang="en-US" smtClean="0"/>
              <a:t>13</a:t>
            </a:fld>
            <a:endParaRPr lang="en-US"/>
          </a:p>
        </p:txBody>
      </p:sp>
    </p:spTree>
    <p:extLst>
      <p:ext uri="{BB962C8B-B14F-4D97-AF65-F5344CB8AC3E}">
        <p14:creationId xmlns:p14="http://schemas.microsoft.com/office/powerpoint/2010/main" val="2230323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C2784-2ED4-1E41-97FB-3993CDEB728B}" type="slidenum">
              <a:rPr lang="en-US" smtClean="0"/>
              <a:t>14</a:t>
            </a:fld>
            <a:endParaRPr lang="en-US"/>
          </a:p>
        </p:txBody>
      </p:sp>
    </p:spTree>
    <p:extLst>
      <p:ext uri="{BB962C8B-B14F-4D97-AF65-F5344CB8AC3E}">
        <p14:creationId xmlns:p14="http://schemas.microsoft.com/office/powerpoint/2010/main" val="1028317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C2784-2ED4-1E41-97FB-3993CDEB728B}" type="slidenum">
              <a:rPr lang="en-US" smtClean="0"/>
              <a:t>15</a:t>
            </a:fld>
            <a:endParaRPr lang="en-US"/>
          </a:p>
        </p:txBody>
      </p:sp>
    </p:spTree>
    <p:extLst>
      <p:ext uri="{BB962C8B-B14F-4D97-AF65-F5344CB8AC3E}">
        <p14:creationId xmlns:p14="http://schemas.microsoft.com/office/powerpoint/2010/main" val="3711382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Mirrors made of aluminum, reflect light</a:t>
            </a:r>
          </a:p>
          <a:p>
            <a:r>
              <a:rPr lang="en-US" dirty="0"/>
              <a:t>Each mirror represents one pixel</a:t>
            </a:r>
          </a:p>
          <a:p>
            <a:r>
              <a:rPr lang="en-US" dirty="0"/>
              <a:t>Number of </a:t>
            </a:r>
            <a:r>
              <a:rPr lang="en-US" dirty="0" err="1"/>
              <a:t>mirros</a:t>
            </a:r>
            <a:r>
              <a:rPr lang="en-US" dirty="0"/>
              <a:t> = resolution</a:t>
            </a:r>
          </a:p>
          <a:p>
            <a:r>
              <a:rPr lang="en-US" dirty="0"/>
              <a:t>1080p = 2 million mirrors</a:t>
            </a:r>
          </a:p>
          <a:p>
            <a:r>
              <a:rPr lang="en-US" dirty="0"/>
              <a:t>Tilts either on or off (1 or 0)</a:t>
            </a:r>
          </a:p>
          <a:p>
            <a:endParaRPr lang="en-US" dirty="0"/>
          </a:p>
        </p:txBody>
      </p:sp>
      <p:sp>
        <p:nvSpPr>
          <p:cNvPr id="4" name="Slide Number Placeholder 3"/>
          <p:cNvSpPr>
            <a:spLocks noGrp="1"/>
          </p:cNvSpPr>
          <p:nvPr>
            <p:ph type="sldNum" sz="quarter" idx="5"/>
          </p:nvPr>
        </p:nvSpPr>
        <p:spPr/>
        <p:txBody>
          <a:bodyPr/>
          <a:lstStyle/>
          <a:p>
            <a:fld id="{D75C2784-2ED4-1E41-97FB-3993CDEB728B}" type="slidenum">
              <a:rPr lang="en-US" smtClean="0"/>
              <a:t>16</a:t>
            </a:fld>
            <a:endParaRPr lang="en-US"/>
          </a:p>
        </p:txBody>
      </p:sp>
    </p:spTree>
    <p:extLst>
      <p:ext uri="{BB962C8B-B14F-4D97-AF65-F5344CB8AC3E}">
        <p14:creationId xmlns:p14="http://schemas.microsoft.com/office/powerpoint/2010/main" val="314444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integration aspects</a:t>
            </a:r>
          </a:p>
          <a:p>
            <a:pPr marL="628650" lvl="1" indent="-171450">
              <a:buFont typeface="Arial" panose="020B0604020202020204" pitchFamily="34" charset="0"/>
              <a:buChar char="•"/>
            </a:pPr>
            <a:r>
              <a:rPr lang="en-US" dirty="0"/>
              <a:t>back-end of manufacturing, packaging and test.</a:t>
            </a:r>
          </a:p>
          <a:p>
            <a:pPr marL="628650" lvl="1" indent="-171450">
              <a:buFont typeface="Arial" panose="020B0604020202020204" pitchFamily="34" charset="0"/>
              <a:buChar char="•"/>
            </a:pPr>
            <a:r>
              <a:rPr lang="en-US" dirty="0"/>
              <a:t> As mobile internet device manufacturers work to decrease size and weight, extend battery life, and integrate new functionalities, their pull on MEMS device manufacturers is for smaller package size and integration. </a:t>
            </a:r>
          </a:p>
        </p:txBody>
      </p:sp>
      <p:sp>
        <p:nvSpPr>
          <p:cNvPr id="4" name="Slide Number Placeholder 3"/>
          <p:cNvSpPr>
            <a:spLocks noGrp="1"/>
          </p:cNvSpPr>
          <p:nvPr>
            <p:ph type="sldNum" sz="quarter" idx="5"/>
          </p:nvPr>
        </p:nvSpPr>
        <p:spPr/>
        <p:txBody>
          <a:bodyPr/>
          <a:lstStyle/>
          <a:p>
            <a:fld id="{D75C2784-2ED4-1E41-97FB-3993CDEB728B}" type="slidenum">
              <a:rPr lang="en-US" smtClean="0"/>
              <a:t>18</a:t>
            </a:fld>
            <a:endParaRPr lang="en-US"/>
          </a:p>
        </p:txBody>
      </p:sp>
    </p:spTree>
    <p:extLst>
      <p:ext uri="{BB962C8B-B14F-4D97-AF65-F5344CB8AC3E}">
        <p14:creationId xmlns:p14="http://schemas.microsoft.com/office/powerpoint/2010/main" val="677573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Includes overall improvement of sensors</a:t>
            </a:r>
          </a:p>
          <a:p>
            <a:pPr marL="171450" indent="-171450">
              <a:buFontTx/>
              <a:buChar char="-"/>
            </a:pPr>
            <a:r>
              <a:rPr lang="en-US" dirty="0"/>
              <a:t>Want to integrate AI, may be complicated of where to put processing chip with sensors, etc.</a:t>
            </a:r>
          </a:p>
        </p:txBody>
      </p:sp>
      <p:sp>
        <p:nvSpPr>
          <p:cNvPr id="4" name="Slide Number Placeholder 3"/>
          <p:cNvSpPr>
            <a:spLocks noGrp="1"/>
          </p:cNvSpPr>
          <p:nvPr>
            <p:ph type="sldNum" sz="quarter" idx="5"/>
          </p:nvPr>
        </p:nvSpPr>
        <p:spPr/>
        <p:txBody>
          <a:bodyPr/>
          <a:lstStyle/>
          <a:p>
            <a:fld id="{D75C2784-2ED4-1E41-97FB-3993CDEB728B}" type="slidenum">
              <a:rPr lang="en-US" smtClean="0"/>
              <a:t>19</a:t>
            </a:fld>
            <a:endParaRPr lang="en-US"/>
          </a:p>
        </p:txBody>
      </p:sp>
    </p:spTree>
    <p:extLst>
      <p:ext uri="{BB962C8B-B14F-4D97-AF65-F5344CB8AC3E}">
        <p14:creationId xmlns:p14="http://schemas.microsoft.com/office/powerpoint/2010/main" val="2924183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lvl="0"/>
                <a:r>
                  <a:rPr lang="en-US" sz="3200" dirty="0">
                    <a:solidFill>
                      <a:srgbClr val="000000"/>
                    </a:solidFill>
                  </a:rPr>
                  <a:t>Characteristic length </a:t>
                </a:r>
              </a:p>
              <a:p>
                <a:pPr lvl="1"/>
                <a14:m>
                  <m:oMath xmlns:m="http://schemas.openxmlformats.org/officeDocument/2006/math">
                    <m:r>
                      <a:rPr lang="en-US" i="1">
                        <a:solidFill>
                          <a:srgbClr val="000000"/>
                        </a:solidFill>
                        <a:latin typeface="Cambria Math" panose="02040503050406030204" pitchFamily="18" charset="0"/>
                      </a:rPr>
                      <m:t>1 </m:t>
                    </m:r>
                    <m:r>
                      <a:rPr lang="en-US" i="1">
                        <a:solidFill>
                          <a:srgbClr val="000000"/>
                        </a:solidFill>
                        <a:latin typeface="Cambria Math" panose="02040503050406030204" pitchFamily="18" charset="0"/>
                      </a:rPr>
                      <m:t>𝜇</m:t>
                    </m:r>
                    <m:r>
                      <a:rPr lang="en-US" i="1">
                        <a:solidFill>
                          <a:srgbClr val="000000"/>
                        </a:solidFill>
                        <a:latin typeface="Cambria Math" panose="02040503050406030204" pitchFamily="18" charset="0"/>
                      </a:rPr>
                      <m:t>𝑚</m:t>
                    </m:r>
                  </m:oMath>
                </a14:m>
                <a:r>
                  <a:rPr lang="en-US" dirty="0">
                    <a:solidFill>
                      <a:srgbClr val="000000"/>
                    </a:solidFill>
                  </a:rPr>
                  <a:t> to </a:t>
                </a:r>
                <a14:m>
                  <m:oMath xmlns:m="http://schemas.openxmlformats.org/officeDocument/2006/math">
                    <m:r>
                      <a:rPr lang="en-US" i="1">
                        <a:solidFill>
                          <a:srgbClr val="000000"/>
                        </a:solidFill>
                        <a:latin typeface="Cambria Math" panose="02040503050406030204" pitchFamily="18" charset="0"/>
                      </a:rPr>
                      <m:t>1 </m:t>
                    </m:r>
                    <m:r>
                      <a:rPr lang="en-US" i="1">
                        <a:solidFill>
                          <a:srgbClr val="000000"/>
                        </a:solidFill>
                        <a:latin typeface="Cambria Math" panose="02040503050406030204" pitchFamily="18" charset="0"/>
                      </a:rPr>
                      <m:t>𝑚𝑚</m:t>
                    </m:r>
                  </m:oMath>
                </a14:m>
                <a:endParaRPr lang="en-US" dirty="0">
                  <a:solidFill>
                    <a:srgbClr val="000000"/>
                  </a:solidFill>
                </a:endParaRPr>
              </a:p>
              <a:p>
                <a:endParaRPr lang="en-US" dirty="0"/>
              </a:p>
            </p:txBody>
          </p:sp>
        </mc:Choice>
        <mc:Fallback xmlns="">
          <p:sp>
            <p:nvSpPr>
              <p:cNvPr id="3" name="Notes Placeholder 2"/>
              <p:cNvSpPr>
                <a:spLocks noGrp="1"/>
              </p:cNvSpPr>
              <p:nvPr>
                <p:ph type="body" idx="1"/>
              </p:nvPr>
            </p:nvSpPr>
            <p:spPr/>
            <p:txBody>
              <a:bodyPr/>
              <a:lstStyle/>
              <a:p>
                <a:pPr lvl="0"/>
                <a:r>
                  <a:rPr lang="en-US" sz="3200" dirty="0">
                    <a:solidFill>
                      <a:srgbClr val="000000"/>
                    </a:solidFill>
                  </a:rPr>
                  <a:t>Characteristic length </a:t>
                </a:r>
              </a:p>
              <a:p>
                <a:pPr lvl="1"/>
                <a:r>
                  <a:rPr lang="en-US" i="0">
                    <a:solidFill>
                      <a:srgbClr val="000000"/>
                    </a:solidFill>
                    <a:latin typeface="Cambria Math" panose="02040503050406030204" pitchFamily="18" charset="0"/>
                  </a:rPr>
                  <a:t>1 𝜇𝑚</a:t>
                </a:r>
                <a:r>
                  <a:rPr lang="en-US" dirty="0">
                    <a:solidFill>
                      <a:srgbClr val="000000"/>
                    </a:solidFill>
                  </a:rPr>
                  <a:t> to </a:t>
                </a:r>
                <a:r>
                  <a:rPr lang="en-US" i="0">
                    <a:solidFill>
                      <a:srgbClr val="000000"/>
                    </a:solidFill>
                    <a:latin typeface="Cambria Math" panose="02040503050406030204" pitchFamily="18" charset="0"/>
                  </a:rPr>
                  <a:t>1 𝑚𝑚</a:t>
                </a:r>
                <a:endParaRPr lang="en-US" dirty="0">
                  <a:solidFill>
                    <a:srgbClr val="000000"/>
                  </a:solidFill>
                </a:endParaRPr>
              </a:p>
              <a:p>
                <a:endParaRPr lang="en-US" dirty="0"/>
              </a:p>
            </p:txBody>
          </p:sp>
        </mc:Fallback>
      </mc:AlternateContent>
      <p:sp>
        <p:nvSpPr>
          <p:cNvPr id="4" name="Slide Number Placeholder 3"/>
          <p:cNvSpPr>
            <a:spLocks noGrp="1"/>
          </p:cNvSpPr>
          <p:nvPr>
            <p:ph type="sldNum" sz="quarter" idx="5"/>
          </p:nvPr>
        </p:nvSpPr>
        <p:spPr/>
        <p:txBody>
          <a:bodyPr/>
          <a:lstStyle/>
          <a:p>
            <a:fld id="{D75C2784-2ED4-1E41-97FB-3993CDEB728B}" type="slidenum">
              <a:rPr lang="en-US" smtClean="0"/>
              <a:t>2</a:t>
            </a:fld>
            <a:endParaRPr lang="en-US"/>
          </a:p>
        </p:txBody>
      </p:sp>
    </p:spTree>
    <p:extLst>
      <p:ext uri="{BB962C8B-B14F-4D97-AF65-F5344CB8AC3E}">
        <p14:creationId xmlns:p14="http://schemas.microsoft.com/office/powerpoint/2010/main" val="1088924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Piezoresistive</a:t>
            </a:r>
            <a:r>
              <a:rPr lang="en-US" dirty="0"/>
              <a:t> effect = change in electrical </a:t>
            </a:r>
            <a:r>
              <a:rPr lang="en-US" dirty="0" err="1"/>
              <a:t>resisitviity</a:t>
            </a:r>
            <a:r>
              <a:rPr lang="en-US" dirty="0"/>
              <a:t> of a SC/metal when mech strain is applied</a:t>
            </a:r>
          </a:p>
          <a:p>
            <a:r>
              <a:rPr lang="en-US" dirty="0"/>
              <a:t>Different than </a:t>
            </a:r>
            <a:r>
              <a:rPr lang="en-US" dirty="0" err="1"/>
              <a:t>piezolectric</a:t>
            </a:r>
            <a:r>
              <a:rPr lang="en-US" dirty="0"/>
              <a:t> (only changes resistance)</a:t>
            </a:r>
          </a:p>
          <a:p>
            <a:endParaRPr lang="en-US" dirty="0"/>
          </a:p>
          <a:p>
            <a:r>
              <a:rPr lang="en-US" dirty="0"/>
              <a:t>Became gages</a:t>
            </a:r>
          </a:p>
          <a:p>
            <a:endParaRPr lang="en-US" dirty="0"/>
          </a:p>
          <a:p>
            <a:r>
              <a:rPr lang="en-US" dirty="0"/>
              <a:t>It served as a frequency filter for integrated circuits by transmitting only those signals within the designed range to an output circuit while ignoring all other frequencies. The RGT was unlike conventional transistors in that it was not fixed to the gate oxide. Instead, it was movable and cantilevered with respect to the substrate. Electrostatic attractive forces controlled the distance between the gate and the substrate. The RGT was the earliest demonstration of micro electrostatic actuators. It was also the first demonstration of surface micromachining technique</a:t>
            </a:r>
          </a:p>
          <a:p>
            <a:endParaRPr lang="en-US" dirty="0"/>
          </a:p>
          <a:p>
            <a:r>
              <a:rPr lang="en-US" dirty="0"/>
              <a:t>It was entitled "Silicon as a Mechanical Material". The paper provided information on material properties and etching data for silicon and was instrumental in enticing the scientific community into exploration of these areas. It is one of the most referenced articles in the MEMS field</a:t>
            </a:r>
          </a:p>
        </p:txBody>
      </p:sp>
      <p:sp>
        <p:nvSpPr>
          <p:cNvPr id="4" name="Slide Number Placeholder 3"/>
          <p:cNvSpPr>
            <a:spLocks noGrp="1"/>
          </p:cNvSpPr>
          <p:nvPr>
            <p:ph type="sldNum" sz="quarter" idx="5"/>
          </p:nvPr>
        </p:nvSpPr>
        <p:spPr/>
        <p:txBody>
          <a:bodyPr/>
          <a:lstStyle/>
          <a:p>
            <a:fld id="{D75C2784-2ED4-1E41-97FB-3993CDEB728B}" type="slidenum">
              <a:rPr lang="en-US" smtClean="0"/>
              <a:t>3</a:t>
            </a:fld>
            <a:endParaRPr lang="en-US"/>
          </a:p>
        </p:txBody>
      </p:sp>
    </p:spTree>
    <p:extLst>
      <p:ext uri="{BB962C8B-B14F-4D97-AF65-F5344CB8AC3E}">
        <p14:creationId xmlns:p14="http://schemas.microsoft.com/office/powerpoint/2010/main" val="4106406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Surface</a:t>
            </a:r>
          </a:p>
          <a:p>
            <a:r>
              <a:rPr lang="en-US" dirty="0"/>
              <a:t>LIGA</a:t>
            </a:r>
          </a:p>
          <a:p>
            <a:r>
              <a:rPr lang="en-US" dirty="0"/>
              <a:t>Bulk</a:t>
            </a:r>
          </a:p>
          <a:p>
            <a:endParaRPr lang="en-US" dirty="0"/>
          </a:p>
          <a:p>
            <a:r>
              <a:rPr lang="en-US" dirty="0"/>
              <a:t>Material properties influence device performance</a:t>
            </a:r>
          </a:p>
          <a:p>
            <a:r>
              <a:rPr lang="en-US" dirty="0"/>
              <a:t>How to fab depends on structural, sacrificial and </a:t>
            </a:r>
            <a:r>
              <a:rPr lang="en-US" dirty="0" err="1"/>
              <a:t>maksing</a:t>
            </a:r>
            <a:r>
              <a:rPr lang="en-US" dirty="0"/>
              <a:t> materials. </a:t>
            </a:r>
          </a:p>
          <a:p>
            <a:r>
              <a:rPr lang="en-US" dirty="0"/>
              <a:t>Etch with </a:t>
            </a:r>
            <a:r>
              <a:rPr lang="en-US" dirty="0" err="1"/>
              <a:t>silocn</a:t>
            </a:r>
            <a:r>
              <a:rPr lang="en-US" dirty="0"/>
              <a:t>. </a:t>
            </a:r>
          </a:p>
          <a:p>
            <a:endParaRPr lang="en-US" dirty="0"/>
          </a:p>
        </p:txBody>
      </p:sp>
      <p:sp>
        <p:nvSpPr>
          <p:cNvPr id="4" name="Slide Number Placeholder 3"/>
          <p:cNvSpPr>
            <a:spLocks noGrp="1"/>
          </p:cNvSpPr>
          <p:nvPr>
            <p:ph type="sldNum" sz="quarter" idx="5"/>
          </p:nvPr>
        </p:nvSpPr>
        <p:spPr/>
        <p:txBody>
          <a:bodyPr/>
          <a:lstStyle/>
          <a:p>
            <a:fld id="{D75C2784-2ED4-1E41-97FB-3993CDEB728B}" type="slidenum">
              <a:rPr lang="en-US" smtClean="0"/>
              <a:t>4</a:t>
            </a:fld>
            <a:endParaRPr lang="en-US"/>
          </a:p>
        </p:txBody>
      </p:sp>
    </p:spTree>
    <p:extLst>
      <p:ext uri="{BB962C8B-B14F-4D97-AF65-F5344CB8AC3E}">
        <p14:creationId xmlns:p14="http://schemas.microsoft.com/office/powerpoint/2010/main" val="3778940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micron features</a:t>
            </a:r>
          </a:p>
          <a:p>
            <a:r>
              <a:rPr lang="en-US" dirty="0"/>
              <a:t>Thin machinery</a:t>
            </a:r>
          </a:p>
          <a:p>
            <a:r>
              <a:rPr lang="en-US" dirty="0"/>
              <a:t>2.5 D </a:t>
            </a:r>
          </a:p>
          <a:p>
            <a:r>
              <a:rPr lang="en-US" dirty="0"/>
              <a:t>All on surface of the wafer</a:t>
            </a:r>
          </a:p>
          <a:p>
            <a:endParaRPr lang="en-US" dirty="0"/>
          </a:p>
        </p:txBody>
      </p:sp>
      <p:sp>
        <p:nvSpPr>
          <p:cNvPr id="4" name="Slide Number Placeholder 3"/>
          <p:cNvSpPr>
            <a:spLocks noGrp="1"/>
          </p:cNvSpPr>
          <p:nvPr>
            <p:ph type="sldNum" sz="quarter" idx="5"/>
          </p:nvPr>
        </p:nvSpPr>
        <p:spPr/>
        <p:txBody>
          <a:bodyPr/>
          <a:lstStyle/>
          <a:p>
            <a:fld id="{D75C2784-2ED4-1E41-97FB-3993CDEB728B}" type="slidenum">
              <a:rPr lang="en-US" smtClean="0"/>
              <a:t>5</a:t>
            </a:fld>
            <a:endParaRPr lang="en-US"/>
          </a:p>
        </p:txBody>
      </p:sp>
    </p:spTree>
    <p:extLst>
      <p:ext uri="{BB962C8B-B14F-4D97-AF65-F5344CB8AC3E}">
        <p14:creationId xmlns:p14="http://schemas.microsoft.com/office/powerpoint/2010/main" val="829439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Deposit sacrificial layer (SiO2)</a:t>
            </a:r>
          </a:p>
          <a:p>
            <a:pPr marL="228600" indent="-228600">
              <a:buAutoNum type="arabicPeriod"/>
            </a:pPr>
            <a:r>
              <a:rPr lang="en-US" dirty="0"/>
              <a:t>Pattern sacrificial layer</a:t>
            </a:r>
          </a:p>
          <a:p>
            <a:pPr marL="228600" indent="-228600">
              <a:buAutoNum type="arabicPeriod"/>
            </a:pPr>
            <a:r>
              <a:rPr lang="en-US" dirty="0"/>
              <a:t>Etch sacrificial layer</a:t>
            </a:r>
          </a:p>
          <a:p>
            <a:pPr marL="228600" indent="-228600">
              <a:buAutoNum type="arabicPeriod"/>
            </a:pPr>
            <a:r>
              <a:rPr lang="en-US" dirty="0"/>
              <a:t>Remove resist</a:t>
            </a:r>
          </a:p>
          <a:p>
            <a:pPr marL="228600" indent="-228600">
              <a:buAutoNum type="arabicPeriod"/>
            </a:pPr>
            <a:r>
              <a:rPr lang="en-US" dirty="0"/>
              <a:t>Deposit polysilicon (or other material)</a:t>
            </a:r>
          </a:p>
          <a:p>
            <a:pPr marL="228600" indent="-228600">
              <a:buAutoNum type="arabicPeriod"/>
            </a:pPr>
            <a:r>
              <a:rPr lang="en-US" dirty="0"/>
              <a:t>Deposit and pattern the material</a:t>
            </a:r>
          </a:p>
          <a:p>
            <a:pPr marL="228600" indent="-228600">
              <a:buAutoNum type="arabicPeriod"/>
            </a:pPr>
            <a:r>
              <a:rPr lang="en-US" dirty="0"/>
              <a:t>Etch </a:t>
            </a:r>
          </a:p>
          <a:p>
            <a:pPr marL="228600" indent="-228600">
              <a:buAutoNum type="arabicPeriod"/>
            </a:pPr>
            <a:r>
              <a:rPr lang="en-US" dirty="0"/>
              <a:t>Remove resist</a:t>
            </a:r>
          </a:p>
          <a:p>
            <a:pPr marL="228600" indent="-228600">
              <a:buAutoNum type="arabicPeriod"/>
            </a:pPr>
            <a:r>
              <a:rPr lang="en-US" dirty="0"/>
              <a:t>Remove sacrificial layer</a:t>
            </a:r>
          </a:p>
        </p:txBody>
      </p:sp>
      <p:sp>
        <p:nvSpPr>
          <p:cNvPr id="4" name="Slide Number Placeholder 3"/>
          <p:cNvSpPr>
            <a:spLocks noGrp="1"/>
          </p:cNvSpPr>
          <p:nvPr>
            <p:ph type="sldNum" sz="quarter" idx="5"/>
          </p:nvPr>
        </p:nvSpPr>
        <p:spPr/>
        <p:txBody>
          <a:bodyPr/>
          <a:lstStyle/>
          <a:p>
            <a:fld id="{D75C2784-2ED4-1E41-97FB-3993CDEB728B}" type="slidenum">
              <a:rPr lang="en-US" smtClean="0"/>
              <a:t>6</a:t>
            </a:fld>
            <a:endParaRPr lang="en-US"/>
          </a:p>
        </p:txBody>
      </p:sp>
    </p:spTree>
    <p:extLst>
      <p:ext uri="{BB962C8B-B14F-4D97-AF65-F5344CB8AC3E}">
        <p14:creationId xmlns:p14="http://schemas.microsoft.com/office/powerpoint/2010/main" val="3726143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layers on layers doesn’t always give clean topography</a:t>
            </a:r>
          </a:p>
          <a:p>
            <a:r>
              <a:rPr lang="en-US" dirty="0"/>
              <a:t>CREATES BUMPS</a:t>
            </a:r>
          </a:p>
          <a:p>
            <a:r>
              <a:rPr lang="en-US" dirty="0"/>
              <a:t>Smooth/polish the sacrificial layer before depositing the next layer and get nice smooth appendages.</a:t>
            </a:r>
          </a:p>
        </p:txBody>
      </p:sp>
      <p:sp>
        <p:nvSpPr>
          <p:cNvPr id="4" name="Slide Number Placeholder 3"/>
          <p:cNvSpPr>
            <a:spLocks noGrp="1"/>
          </p:cNvSpPr>
          <p:nvPr>
            <p:ph type="sldNum" sz="quarter" idx="5"/>
          </p:nvPr>
        </p:nvSpPr>
        <p:spPr/>
        <p:txBody>
          <a:bodyPr/>
          <a:lstStyle/>
          <a:p>
            <a:fld id="{D75C2784-2ED4-1E41-97FB-3993CDEB728B}" type="slidenum">
              <a:rPr lang="en-US" smtClean="0"/>
              <a:t>7</a:t>
            </a:fld>
            <a:endParaRPr lang="en-US"/>
          </a:p>
        </p:txBody>
      </p:sp>
    </p:spTree>
    <p:extLst>
      <p:ext uri="{BB962C8B-B14F-4D97-AF65-F5344CB8AC3E}">
        <p14:creationId xmlns:p14="http://schemas.microsoft.com/office/powerpoint/2010/main" val="3396184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Selectivity etching inside substrate, removing bulk of </a:t>
            </a:r>
            <a:r>
              <a:rPr lang="en-US" dirty="0" err="1"/>
              <a:t>materia</a:t>
            </a:r>
            <a:endParaRPr lang="en-US" dirty="0"/>
          </a:p>
          <a:p>
            <a:r>
              <a:rPr lang="en-US" dirty="0"/>
              <a:t>Subtractive</a:t>
            </a:r>
          </a:p>
          <a:p>
            <a:r>
              <a:rPr lang="en-US" dirty="0"/>
              <a:t>Etch deep cuts, anisotropic chemistry </a:t>
            </a:r>
          </a:p>
          <a:p>
            <a:r>
              <a:rPr lang="en-US" dirty="0"/>
              <a:t>High aspect ratios fluidic channels, alignment grooves, nozzles, membranes, pits</a:t>
            </a:r>
          </a:p>
        </p:txBody>
      </p:sp>
      <p:sp>
        <p:nvSpPr>
          <p:cNvPr id="4" name="Slide Number Placeholder 3"/>
          <p:cNvSpPr>
            <a:spLocks noGrp="1"/>
          </p:cNvSpPr>
          <p:nvPr>
            <p:ph type="sldNum" sz="quarter" idx="5"/>
          </p:nvPr>
        </p:nvSpPr>
        <p:spPr/>
        <p:txBody>
          <a:bodyPr/>
          <a:lstStyle/>
          <a:p>
            <a:fld id="{D75C2784-2ED4-1E41-97FB-3993CDEB728B}" type="slidenum">
              <a:rPr lang="en-US" smtClean="0"/>
              <a:t>8</a:t>
            </a:fld>
            <a:endParaRPr lang="en-US"/>
          </a:p>
        </p:txBody>
      </p:sp>
    </p:spTree>
    <p:extLst>
      <p:ext uri="{BB962C8B-B14F-4D97-AF65-F5344CB8AC3E}">
        <p14:creationId xmlns:p14="http://schemas.microsoft.com/office/powerpoint/2010/main" val="342506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Start with wafer</a:t>
            </a:r>
          </a:p>
          <a:p>
            <a:pPr marL="228600" indent="-228600">
              <a:buAutoNum type="arabicParenR"/>
            </a:pPr>
            <a:r>
              <a:rPr lang="en-US" dirty="0"/>
              <a:t>Can dope the surface (or place other film on top) </a:t>
            </a:r>
          </a:p>
          <a:p>
            <a:pPr marL="228600" indent="-228600">
              <a:buAutoNum type="arabicParenR"/>
            </a:pPr>
            <a:r>
              <a:rPr lang="en-US" dirty="0"/>
              <a:t>Back patterning, place resist on back and etch through</a:t>
            </a:r>
          </a:p>
          <a:p>
            <a:pPr marL="228600" indent="-228600">
              <a:buAutoNum type="arabicParenR"/>
            </a:pPr>
            <a:r>
              <a:rPr lang="en-US" dirty="0"/>
              <a:t>Etch</a:t>
            </a:r>
          </a:p>
          <a:p>
            <a:pPr marL="228600" indent="-228600">
              <a:buAutoNum type="arabicParenR"/>
            </a:pPr>
            <a:r>
              <a:rPr lang="en-US" dirty="0"/>
              <a:t>Etch stops at the top layer. (can use an etch stop, timing, </a:t>
            </a:r>
            <a:r>
              <a:rPr lang="en-US" dirty="0" err="1"/>
              <a:t>etc</a:t>
            </a:r>
            <a:r>
              <a:rPr lang="en-US" dirty="0"/>
              <a:t>)</a:t>
            </a:r>
          </a:p>
          <a:p>
            <a:pPr marL="0" indent="0">
              <a:buNone/>
            </a:pPr>
            <a:endParaRPr lang="en-US" dirty="0"/>
          </a:p>
          <a:p>
            <a:pPr marL="0" indent="0">
              <a:buNone/>
            </a:pPr>
            <a:r>
              <a:rPr lang="en-US" dirty="0"/>
              <a:t>Utilizes current processing methods </a:t>
            </a:r>
          </a:p>
          <a:p>
            <a:pPr marL="0" indent="0">
              <a:buNone/>
            </a:pPr>
            <a:r>
              <a:rPr lang="en-US" dirty="0"/>
              <a:t>Can only wet/dry etch</a:t>
            </a:r>
          </a:p>
          <a:p>
            <a:pPr marL="0" indent="0">
              <a:buNone/>
            </a:pPr>
            <a:r>
              <a:rPr lang="en-US" dirty="0"/>
              <a:t>	Wet etch leads to large holes in the back of the substrate</a:t>
            </a:r>
          </a:p>
          <a:p>
            <a:pPr marL="0" indent="0">
              <a:buNone/>
            </a:pPr>
            <a:endParaRPr lang="en-US" dirty="0"/>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D75C2784-2ED4-1E41-97FB-3993CDEB728B}" type="slidenum">
              <a:rPr lang="en-US" smtClean="0"/>
              <a:t>9</a:t>
            </a:fld>
            <a:endParaRPr lang="en-US"/>
          </a:p>
        </p:txBody>
      </p:sp>
    </p:spTree>
    <p:extLst>
      <p:ext uri="{BB962C8B-B14F-4D97-AF65-F5344CB8AC3E}">
        <p14:creationId xmlns:p14="http://schemas.microsoft.com/office/powerpoint/2010/main" val="3492719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24A0-0192-5147-B566-EB53CCC7DC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51B9B0-252D-2C47-9705-B07E4BB2B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720245-7E45-AF48-82DA-DC5F2D098E00}"/>
              </a:ext>
            </a:extLst>
          </p:cNvPr>
          <p:cNvSpPr>
            <a:spLocks noGrp="1"/>
          </p:cNvSpPr>
          <p:nvPr>
            <p:ph type="dt" sz="half" idx="10"/>
          </p:nvPr>
        </p:nvSpPr>
        <p:spPr/>
        <p:txBody>
          <a:bodyPr/>
          <a:lstStyle/>
          <a:p>
            <a:fld id="{48A87A34-81AB-432B-8DAE-1953F412C126}" type="datetimeFigureOut">
              <a:rPr lang="en-US" smtClean="0"/>
              <a:t>10/23/2018</a:t>
            </a:fld>
            <a:endParaRPr lang="en-US" dirty="0"/>
          </a:p>
        </p:txBody>
      </p:sp>
      <p:sp>
        <p:nvSpPr>
          <p:cNvPr id="5" name="Footer Placeholder 4">
            <a:extLst>
              <a:ext uri="{FF2B5EF4-FFF2-40B4-BE49-F238E27FC236}">
                <a16:creationId xmlns:a16="http://schemas.microsoft.com/office/drawing/2014/main" id="{D5A60D83-B3D4-9149-A8C9-BE8FF39D5C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C91532-E9D7-0943-8996-95FF4D2F5AB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6137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6EE11-D5FE-CF42-A9A9-FA86FC6998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7A0D97-0EF0-584A-8650-24337F0446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AB595-D73D-EA4F-8432-0DEC6DD6CA02}"/>
              </a:ext>
            </a:extLst>
          </p:cNvPr>
          <p:cNvSpPr>
            <a:spLocks noGrp="1"/>
          </p:cNvSpPr>
          <p:nvPr>
            <p:ph type="dt" sz="half" idx="10"/>
          </p:nvPr>
        </p:nvSpPr>
        <p:spPr/>
        <p:txBody>
          <a:bodyPr/>
          <a:lstStyle/>
          <a:p>
            <a:fld id="{48A87A34-81AB-432B-8DAE-1953F412C126}" type="datetimeFigureOut">
              <a:rPr lang="en-US" smtClean="0"/>
              <a:pPr/>
              <a:t>10/23/2018</a:t>
            </a:fld>
            <a:endParaRPr lang="en-US" dirty="0"/>
          </a:p>
        </p:txBody>
      </p:sp>
      <p:sp>
        <p:nvSpPr>
          <p:cNvPr id="5" name="Footer Placeholder 4">
            <a:extLst>
              <a:ext uri="{FF2B5EF4-FFF2-40B4-BE49-F238E27FC236}">
                <a16:creationId xmlns:a16="http://schemas.microsoft.com/office/drawing/2014/main" id="{85331842-F3AE-7C41-94EC-F5501AD4D9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5D9080-921A-214C-922F-CC2036986111}"/>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80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62C5DB-55DF-F848-AEFF-C639DBFDA2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18FE21-AA5C-9E4B-9076-EA26C59DD6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97B17-EE5B-C849-BFAB-A23C77F785F2}"/>
              </a:ext>
            </a:extLst>
          </p:cNvPr>
          <p:cNvSpPr>
            <a:spLocks noGrp="1"/>
          </p:cNvSpPr>
          <p:nvPr>
            <p:ph type="dt" sz="half" idx="10"/>
          </p:nvPr>
        </p:nvSpPr>
        <p:spPr/>
        <p:txBody>
          <a:bodyPr/>
          <a:lstStyle/>
          <a:p>
            <a:fld id="{48A87A34-81AB-432B-8DAE-1953F412C126}" type="datetimeFigureOut">
              <a:rPr lang="en-US" smtClean="0"/>
              <a:pPr/>
              <a:t>10/23/2018</a:t>
            </a:fld>
            <a:endParaRPr lang="en-US" dirty="0"/>
          </a:p>
        </p:txBody>
      </p:sp>
      <p:sp>
        <p:nvSpPr>
          <p:cNvPr id="5" name="Footer Placeholder 4">
            <a:extLst>
              <a:ext uri="{FF2B5EF4-FFF2-40B4-BE49-F238E27FC236}">
                <a16:creationId xmlns:a16="http://schemas.microsoft.com/office/drawing/2014/main" id="{1B2FD465-4482-C742-BE2C-4E07025132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92497B-CE90-EF4C-ADA4-889BDC748727}"/>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4189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DC53-C44F-D84E-85C4-63CD326EA4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ABA9F-DA12-4B49-BD07-E8894249BA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F005C-E410-6141-BA41-A3D16D8E4633}"/>
              </a:ext>
            </a:extLst>
          </p:cNvPr>
          <p:cNvSpPr>
            <a:spLocks noGrp="1"/>
          </p:cNvSpPr>
          <p:nvPr>
            <p:ph type="dt" sz="half" idx="10"/>
          </p:nvPr>
        </p:nvSpPr>
        <p:spPr/>
        <p:txBody>
          <a:bodyPr/>
          <a:lstStyle/>
          <a:p>
            <a:fld id="{48A87A34-81AB-432B-8DAE-1953F412C126}" type="datetimeFigureOut">
              <a:rPr lang="en-US" smtClean="0"/>
              <a:pPr/>
              <a:t>10/23/2018</a:t>
            </a:fld>
            <a:endParaRPr lang="en-US" dirty="0"/>
          </a:p>
        </p:txBody>
      </p:sp>
      <p:sp>
        <p:nvSpPr>
          <p:cNvPr id="5" name="Footer Placeholder 4">
            <a:extLst>
              <a:ext uri="{FF2B5EF4-FFF2-40B4-BE49-F238E27FC236}">
                <a16:creationId xmlns:a16="http://schemas.microsoft.com/office/drawing/2014/main" id="{A1264412-3470-404A-A693-1CCD7EB363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6FC19B-395A-514C-8C32-DFAF7F3CCDF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38974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968CB-6810-C547-BCE6-30193C94DE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B98610-4A56-2846-9F40-2D48E6AFC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09D7F7-E3EA-3946-8284-CFC23D04E395}"/>
              </a:ext>
            </a:extLst>
          </p:cNvPr>
          <p:cNvSpPr>
            <a:spLocks noGrp="1"/>
          </p:cNvSpPr>
          <p:nvPr>
            <p:ph type="dt" sz="half" idx="10"/>
          </p:nvPr>
        </p:nvSpPr>
        <p:spPr/>
        <p:txBody>
          <a:bodyPr/>
          <a:lstStyle/>
          <a:p>
            <a:fld id="{48A87A34-81AB-432B-8DAE-1953F412C126}" type="datetimeFigureOut">
              <a:rPr lang="en-US" smtClean="0"/>
              <a:t>10/23/2018</a:t>
            </a:fld>
            <a:endParaRPr lang="en-US" dirty="0"/>
          </a:p>
        </p:txBody>
      </p:sp>
      <p:sp>
        <p:nvSpPr>
          <p:cNvPr id="5" name="Footer Placeholder 4">
            <a:extLst>
              <a:ext uri="{FF2B5EF4-FFF2-40B4-BE49-F238E27FC236}">
                <a16:creationId xmlns:a16="http://schemas.microsoft.com/office/drawing/2014/main" id="{4E55A18A-9F5C-9B42-8EB9-E7ED2349D2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BF51FB-DEB7-E74E-BBC9-E0633EF0904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85991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A167-EE07-4D4F-B195-B6956A411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9B797-421C-FF4A-84E0-E17BF09517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D8A92D-A22B-DC46-AA9B-D2C336E8A92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21A22-F2D4-074F-9E68-6162463797EB}"/>
              </a:ext>
            </a:extLst>
          </p:cNvPr>
          <p:cNvSpPr>
            <a:spLocks noGrp="1"/>
          </p:cNvSpPr>
          <p:nvPr>
            <p:ph type="dt" sz="half" idx="10"/>
          </p:nvPr>
        </p:nvSpPr>
        <p:spPr/>
        <p:txBody>
          <a:bodyPr/>
          <a:lstStyle/>
          <a:p>
            <a:fld id="{48A87A34-81AB-432B-8DAE-1953F412C126}" type="datetimeFigureOut">
              <a:rPr lang="en-US" smtClean="0"/>
              <a:pPr/>
              <a:t>10/23/2018</a:t>
            </a:fld>
            <a:endParaRPr lang="en-US" dirty="0"/>
          </a:p>
        </p:txBody>
      </p:sp>
      <p:sp>
        <p:nvSpPr>
          <p:cNvPr id="6" name="Footer Placeholder 5">
            <a:extLst>
              <a:ext uri="{FF2B5EF4-FFF2-40B4-BE49-F238E27FC236}">
                <a16:creationId xmlns:a16="http://schemas.microsoft.com/office/drawing/2014/main" id="{C1363DEC-6AB7-3748-A6B0-97B057D159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368682-D880-C946-AD33-893F5519EBBF}"/>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6589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25B7-5213-E642-8312-5AAAC6C77A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EFB29D-0AD8-0F41-ACF8-3DC9B94574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6777D4-4126-8544-AC96-D8BBF582A2C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428C8-3B2E-E241-94DF-D1566C6C98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F1E34E-5C79-6341-8826-58FDE1E072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9A23B7-1B27-AD44-8801-36AC0BE56FDD}"/>
              </a:ext>
            </a:extLst>
          </p:cNvPr>
          <p:cNvSpPr>
            <a:spLocks noGrp="1"/>
          </p:cNvSpPr>
          <p:nvPr>
            <p:ph type="dt" sz="half" idx="10"/>
          </p:nvPr>
        </p:nvSpPr>
        <p:spPr/>
        <p:txBody>
          <a:bodyPr/>
          <a:lstStyle/>
          <a:p>
            <a:fld id="{48A87A34-81AB-432B-8DAE-1953F412C126}" type="datetimeFigureOut">
              <a:rPr lang="en-US" smtClean="0"/>
              <a:pPr/>
              <a:t>10/23/2018</a:t>
            </a:fld>
            <a:endParaRPr lang="en-US" dirty="0"/>
          </a:p>
        </p:txBody>
      </p:sp>
      <p:sp>
        <p:nvSpPr>
          <p:cNvPr id="8" name="Footer Placeholder 7">
            <a:extLst>
              <a:ext uri="{FF2B5EF4-FFF2-40B4-BE49-F238E27FC236}">
                <a16:creationId xmlns:a16="http://schemas.microsoft.com/office/drawing/2014/main" id="{05068FC1-C289-3F45-9E15-C5CD7369132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E2C6FB-5EEC-B746-9FB1-2A6EF2AE1E1D}"/>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5380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5F2E-0ABF-0548-944A-BD7B292B99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99ADC1-8EDD-3948-8371-878E83511126}"/>
              </a:ext>
            </a:extLst>
          </p:cNvPr>
          <p:cNvSpPr>
            <a:spLocks noGrp="1"/>
          </p:cNvSpPr>
          <p:nvPr>
            <p:ph type="dt" sz="half" idx="10"/>
          </p:nvPr>
        </p:nvSpPr>
        <p:spPr/>
        <p:txBody>
          <a:bodyPr/>
          <a:lstStyle/>
          <a:p>
            <a:fld id="{48A87A34-81AB-432B-8DAE-1953F412C126}" type="datetimeFigureOut">
              <a:rPr lang="en-US" smtClean="0"/>
              <a:t>10/23/2018</a:t>
            </a:fld>
            <a:endParaRPr lang="en-US" dirty="0"/>
          </a:p>
        </p:txBody>
      </p:sp>
      <p:sp>
        <p:nvSpPr>
          <p:cNvPr id="4" name="Footer Placeholder 3">
            <a:extLst>
              <a:ext uri="{FF2B5EF4-FFF2-40B4-BE49-F238E27FC236}">
                <a16:creationId xmlns:a16="http://schemas.microsoft.com/office/drawing/2014/main" id="{A76E91A8-7233-0B4C-B292-AAF82BA421A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E61B519-B676-9342-9A02-31676AE4182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3165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402004-47FE-884B-B3E3-7522D202DD22}"/>
              </a:ext>
            </a:extLst>
          </p:cNvPr>
          <p:cNvSpPr>
            <a:spLocks noGrp="1"/>
          </p:cNvSpPr>
          <p:nvPr>
            <p:ph type="dt" sz="half" idx="10"/>
          </p:nvPr>
        </p:nvSpPr>
        <p:spPr/>
        <p:txBody>
          <a:bodyPr/>
          <a:lstStyle/>
          <a:p>
            <a:fld id="{48A87A34-81AB-432B-8DAE-1953F412C126}" type="datetimeFigureOut">
              <a:rPr lang="en-US" smtClean="0"/>
              <a:t>10/23/2018</a:t>
            </a:fld>
            <a:endParaRPr lang="en-US" dirty="0"/>
          </a:p>
        </p:txBody>
      </p:sp>
      <p:sp>
        <p:nvSpPr>
          <p:cNvPr id="3" name="Footer Placeholder 2">
            <a:extLst>
              <a:ext uri="{FF2B5EF4-FFF2-40B4-BE49-F238E27FC236}">
                <a16:creationId xmlns:a16="http://schemas.microsoft.com/office/drawing/2014/main" id="{9D2B305A-6F2F-0F42-B470-E4E64641B44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F639A18-9A28-B844-9728-900AB78BFC1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4492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058BE-BC6D-004E-8689-6E79839BA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8D178B-C197-A842-B29B-7683234BFC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04728-EF61-3047-ACA9-AE55E03C2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2E68B5-3734-624B-BFF2-A7459C2EF621}"/>
              </a:ext>
            </a:extLst>
          </p:cNvPr>
          <p:cNvSpPr>
            <a:spLocks noGrp="1"/>
          </p:cNvSpPr>
          <p:nvPr>
            <p:ph type="dt" sz="half" idx="10"/>
          </p:nvPr>
        </p:nvSpPr>
        <p:spPr/>
        <p:txBody>
          <a:bodyPr/>
          <a:lstStyle/>
          <a:p>
            <a:fld id="{48A87A34-81AB-432B-8DAE-1953F412C126}" type="datetimeFigureOut">
              <a:rPr lang="en-US" smtClean="0"/>
              <a:pPr/>
              <a:t>10/23/2018</a:t>
            </a:fld>
            <a:endParaRPr lang="en-US" dirty="0"/>
          </a:p>
        </p:txBody>
      </p:sp>
      <p:sp>
        <p:nvSpPr>
          <p:cNvPr id="6" name="Footer Placeholder 5">
            <a:extLst>
              <a:ext uri="{FF2B5EF4-FFF2-40B4-BE49-F238E27FC236}">
                <a16:creationId xmlns:a16="http://schemas.microsoft.com/office/drawing/2014/main" id="{FC3352A1-4AAE-3048-A4F7-5F11474E1E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6C8026-7C97-494B-9AC3-68A539BCC12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6357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3B0F-091F-2F43-9BC8-A21B1823E4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370F9-FC5A-DF41-8FBD-478E9AD342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23A0A9-6E6F-A843-B011-FB739C25B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1188BE-EF66-1C47-937D-215D1EBF940F}"/>
              </a:ext>
            </a:extLst>
          </p:cNvPr>
          <p:cNvSpPr>
            <a:spLocks noGrp="1"/>
          </p:cNvSpPr>
          <p:nvPr>
            <p:ph type="dt" sz="half" idx="10"/>
          </p:nvPr>
        </p:nvSpPr>
        <p:spPr/>
        <p:txBody>
          <a:bodyPr/>
          <a:lstStyle/>
          <a:p>
            <a:fld id="{48A87A34-81AB-432B-8DAE-1953F412C126}" type="datetimeFigureOut">
              <a:rPr lang="en-US" smtClean="0"/>
              <a:t>10/23/2018</a:t>
            </a:fld>
            <a:endParaRPr lang="en-US" dirty="0"/>
          </a:p>
        </p:txBody>
      </p:sp>
      <p:sp>
        <p:nvSpPr>
          <p:cNvPr id="6" name="Footer Placeholder 5">
            <a:extLst>
              <a:ext uri="{FF2B5EF4-FFF2-40B4-BE49-F238E27FC236}">
                <a16:creationId xmlns:a16="http://schemas.microsoft.com/office/drawing/2014/main" id="{57A8BBCB-DF2B-4245-948D-E4E74DCD272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A87A10-865A-2844-A5BB-0A500D423B3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526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65E716-70D0-FF4B-B859-16F7D2FC0E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82E6959-22DF-F141-B6DF-FC2E841C8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EA77AB-D440-DB4C-A5F5-37C467AE2D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48A87A34-81AB-432B-8DAE-1953F412C126}" type="datetimeFigureOut">
              <a:rPr lang="en-US" smtClean="0"/>
              <a:pPr/>
              <a:t>10/23/2018</a:t>
            </a:fld>
            <a:endParaRPr lang="en-US" dirty="0"/>
          </a:p>
        </p:txBody>
      </p:sp>
      <p:sp>
        <p:nvSpPr>
          <p:cNvPr id="5" name="Footer Placeholder 4">
            <a:extLst>
              <a:ext uri="{FF2B5EF4-FFF2-40B4-BE49-F238E27FC236}">
                <a16:creationId xmlns:a16="http://schemas.microsoft.com/office/drawing/2014/main" id="{08F091FF-658C-8441-8A27-E61485501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2F93A01-E49B-CB45-B98D-8DEF34DCAD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3852149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F90C00-48BA-304E-953A-2795C2D261B4}"/>
              </a:ext>
            </a:extLst>
          </p:cNvPr>
          <p:cNvSpPr>
            <a:spLocks noGrp="1"/>
          </p:cNvSpPr>
          <p:nvPr>
            <p:ph type="ctrTitle"/>
          </p:nvPr>
        </p:nvSpPr>
        <p:spPr>
          <a:xfrm>
            <a:off x="500994" y="502647"/>
            <a:ext cx="5109695" cy="4281913"/>
          </a:xfrm>
          <a:noFill/>
        </p:spPr>
        <p:txBody>
          <a:bodyPr>
            <a:normAutofit/>
          </a:bodyPr>
          <a:lstStyle/>
          <a:p>
            <a:pPr algn="l"/>
            <a:r>
              <a:rPr lang="en-US" sz="6600" b="1" dirty="0">
                <a:latin typeface="Arial" panose="020B0604020202020204" pitchFamily="34" charset="0"/>
                <a:cs typeface="Arial" panose="020B0604020202020204" pitchFamily="34" charset="0"/>
              </a:rPr>
              <a:t>An Introduction to MEMS</a:t>
            </a:r>
          </a:p>
        </p:txBody>
      </p:sp>
      <p:sp>
        <p:nvSpPr>
          <p:cNvPr id="7" name="Subtitle 6">
            <a:extLst>
              <a:ext uri="{FF2B5EF4-FFF2-40B4-BE49-F238E27FC236}">
                <a16:creationId xmlns:a16="http://schemas.microsoft.com/office/drawing/2014/main" id="{0D69A885-3AD7-0F4C-AB35-249D378E0597}"/>
              </a:ext>
            </a:extLst>
          </p:cNvPr>
          <p:cNvSpPr>
            <a:spLocks noGrp="1"/>
          </p:cNvSpPr>
          <p:nvPr>
            <p:ph type="subTitle" idx="1"/>
          </p:nvPr>
        </p:nvSpPr>
        <p:spPr>
          <a:xfrm>
            <a:off x="652750" y="5078264"/>
            <a:ext cx="4806184" cy="921092"/>
          </a:xfrm>
          <a:noFill/>
        </p:spPr>
        <p:txBody>
          <a:bodyPr>
            <a:normAutofit fontScale="92500" lnSpcReduction="20000"/>
          </a:bodyPr>
          <a:lstStyle/>
          <a:p>
            <a:pPr algn="l"/>
            <a:r>
              <a:rPr lang="en-US" sz="3200" dirty="0">
                <a:solidFill>
                  <a:schemeClr val="tx2"/>
                </a:solidFill>
              </a:rPr>
              <a:t>Kimberly </a:t>
            </a:r>
            <a:r>
              <a:rPr lang="en-US" sz="3200" dirty="0" err="1">
                <a:solidFill>
                  <a:schemeClr val="tx2"/>
                </a:solidFill>
              </a:rPr>
              <a:t>Bourland</a:t>
            </a:r>
            <a:endParaRPr lang="en-US" sz="3200" dirty="0">
              <a:solidFill>
                <a:schemeClr val="tx2"/>
              </a:solidFill>
            </a:endParaRPr>
          </a:p>
          <a:p>
            <a:pPr algn="l"/>
            <a:r>
              <a:rPr lang="en-US" sz="3200" dirty="0">
                <a:solidFill>
                  <a:schemeClr val="tx2"/>
                </a:solidFill>
              </a:rPr>
              <a:t>October 23, 2018</a:t>
            </a:r>
          </a:p>
          <a:p>
            <a:pPr algn="l"/>
            <a:endParaRPr lang="en-US" sz="3200" dirty="0">
              <a:solidFill>
                <a:schemeClr val="tx2"/>
              </a:solidFill>
            </a:endParaRPr>
          </a:p>
        </p:txBody>
      </p:sp>
      <p:pic>
        <p:nvPicPr>
          <p:cNvPr id="9" name="Picture 8">
            <a:extLst>
              <a:ext uri="{FF2B5EF4-FFF2-40B4-BE49-F238E27FC236}">
                <a16:creationId xmlns:a16="http://schemas.microsoft.com/office/drawing/2014/main" id="{C3F9409F-33D5-1647-8C9B-2E330C9BBAA1}"/>
              </a:ext>
            </a:extLst>
          </p:cNvPr>
          <p:cNvPicPr>
            <a:picLocks noChangeAspect="1"/>
          </p:cNvPicPr>
          <p:nvPr/>
        </p:nvPicPr>
        <p:blipFill rotWithShape="1">
          <a:blip r:embed="rId3"/>
          <a:srcRect l="9221" r="1750"/>
          <a:stretch/>
        </p:blipFill>
        <p:spPr>
          <a:xfrm>
            <a:off x="6095999" y="10"/>
            <a:ext cx="6105655" cy="6857990"/>
          </a:xfrm>
          <a:prstGeom prst="rect">
            <a:avLst/>
          </a:prstGeom>
        </p:spPr>
      </p:pic>
    </p:spTree>
    <p:extLst>
      <p:ext uri="{BB962C8B-B14F-4D97-AF65-F5344CB8AC3E}">
        <p14:creationId xmlns:p14="http://schemas.microsoft.com/office/powerpoint/2010/main" val="13259488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34867B-7708-F34D-97D1-3B5E89040634}"/>
              </a:ext>
            </a:extLst>
          </p:cNvPr>
          <p:cNvSpPr>
            <a:spLocks noGrp="1"/>
          </p:cNvSpPr>
          <p:nvPr>
            <p:ph type="title"/>
          </p:nvPr>
        </p:nvSpPr>
        <p:spPr>
          <a:xfrm>
            <a:off x="0" y="0"/>
            <a:ext cx="5246325" cy="6857999"/>
          </a:xfrm>
          <a:solidFill>
            <a:schemeClr val="tx1">
              <a:lumMod val="75000"/>
              <a:lumOff val="25000"/>
              <a:alpha val="79000"/>
            </a:schemeClr>
          </a:solidFill>
        </p:spPr>
        <p:txBody>
          <a:bodyPr>
            <a:normAutofit/>
          </a:bodyPr>
          <a:lstStyle/>
          <a:p>
            <a:pPr algn="ctr"/>
            <a:r>
              <a:rPr lang="en-US" sz="5400" b="1" dirty="0">
                <a:solidFill>
                  <a:schemeClr val="bg1"/>
                </a:solidFill>
              </a:rPr>
              <a:t>LIGA</a:t>
            </a:r>
          </a:p>
        </p:txBody>
      </p:sp>
      <p:pic>
        <p:nvPicPr>
          <p:cNvPr id="9" name="Picture 8">
            <a:extLst>
              <a:ext uri="{FF2B5EF4-FFF2-40B4-BE49-F238E27FC236}">
                <a16:creationId xmlns:a16="http://schemas.microsoft.com/office/drawing/2014/main" id="{FCD5013C-1543-3B46-842C-267DF7405F96}"/>
              </a:ext>
            </a:extLst>
          </p:cNvPr>
          <p:cNvPicPr>
            <a:picLocks noChangeAspect="1"/>
          </p:cNvPicPr>
          <p:nvPr/>
        </p:nvPicPr>
        <p:blipFill rotWithShape="1">
          <a:blip r:embed="rId3"/>
          <a:srcRect l="4538" t="673" r="26525" b="8572"/>
          <a:stretch/>
        </p:blipFill>
        <p:spPr>
          <a:xfrm>
            <a:off x="5246325" y="-1"/>
            <a:ext cx="6945675" cy="6858000"/>
          </a:xfrm>
          <a:prstGeom prst="rect">
            <a:avLst/>
          </a:prstGeom>
        </p:spPr>
      </p:pic>
      <p:sp>
        <p:nvSpPr>
          <p:cNvPr id="10" name="Rectangle 9">
            <a:extLst>
              <a:ext uri="{FF2B5EF4-FFF2-40B4-BE49-F238E27FC236}">
                <a16:creationId xmlns:a16="http://schemas.microsoft.com/office/drawing/2014/main" id="{A3C96D4A-8957-2F4A-A6DD-AC9AD5F0BBEE}"/>
              </a:ext>
            </a:extLst>
          </p:cNvPr>
          <p:cNvSpPr/>
          <p:nvPr/>
        </p:nvSpPr>
        <p:spPr>
          <a:xfrm>
            <a:off x="5435601" y="6550222"/>
            <a:ext cx="6756399" cy="307777"/>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http://</a:t>
            </a:r>
            <a:r>
              <a:rPr lang="en-US" sz="1400" dirty="0" err="1">
                <a:solidFill>
                  <a:schemeClr val="bg1"/>
                </a:solidFill>
                <a:latin typeface="Arial" panose="020B0604020202020204" pitchFamily="34" charset="0"/>
                <a:cs typeface="Arial" panose="020B0604020202020204" pitchFamily="34" charset="0"/>
              </a:rPr>
              <a:t>www.x</a:t>
            </a:r>
            <a:r>
              <a:rPr lang="en-US" sz="1400" dirty="0">
                <a:solidFill>
                  <a:schemeClr val="bg1"/>
                </a:solidFill>
                <a:latin typeface="Arial" panose="020B0604020202020204" pitchFamily="34" charset="0"/>
                <a:cs typeface="Arial" panose="020B0604020202020204" pitchFamily="34" charset="0"/>
              </a:rPr>
              <a:t>-ray-</a:t>
            </a:r>
            <a:r>
              <a:rPr lang="en-US" sz="1400" dirty="0" err="1">
                <a:solidFill>
                  <a:schemeClr val="bg1"/>
                </a:solidFill>
                <a:latin typeface="Arial" panose="020B0604020202020204" pitchFamily="34" charset="0"/>
                <a:cs typeface="Arial" panose="020B0604020202020204" pitchFamily="34" charset="0"/>
              </a:rPr>
              <a:t>optics.de</a:t>
            </a:r>
            <a:r>
              <a:rPr lang="en-US" sz="1400" dirty="0">
                <a:solidFill>
                  <a:schemeClr val="bg1"/>
                </a:solidFill>
                <a:latin typeface="Arial" panose="020B0604020202020204" pitchFamily="34" charset="0"/>
                <a:cs typeface="Arial" panose="020B0604020202020204" pitchFamily="34" charset="0"/>
              </a:rPr>
              <a:t>/</a:t>
            </a:r>
            <a:r>
              <a:rPr lang="en-US" sz="1400" dirty="0" err="1">
                <a:solidFill>
                  <a:schemeClr val="bg1"/>
                </a:solidFill>
                <a:latin typeface="Arial" panose="020B0604020202020204" pitchFamily="34" charset="0"/>
                <a:cs typeface="Arial" panose="020B0604020202020204" pitchFamily="34" charset="0"/>
              </a:rPr>
              <a:t>index.php</a:t>
            </a:r>
            <a:r>
              <a:rPr lang="en-US" sz="1400" dirty="0">
                <a:solidFill>
                  <a:schemeClr val="bg1"/>
                </a:solidFill>
                <a:latin typeface="Arial" panose="020B0604020202020204" pitchFamily="34" charset="0"/>
                <a:cs typeface="Arial" panose="020B0604020202020204" pitchFamily="34" charset="0"/>
              </a:rPr>
              <a:t>/</a:t>
            </a:r>
            <a:r>
              <a:rPr lang="en-US" sz="1400" dirty="0" err="1">
                <a:solidFill>
                  <a:schemeClr val="bg1"/>
                </a:solidFill>
                <a:latin typeface="Arial" panose="020B0604020202020204" pitchFamily="34" charset="0"/>
                <a:cs typeface="Arial" panose="020B0604020202020204" pitchFamily="34" charset="0"/>
              </a:rPr>
              <a:t>en</a:t>
            </a:r>
            <a:r>
              <a:rPr lang="en-US" sz="1400" dirty="0">
                <a:solidFill>
                  <a:schemeClr val="bg1"/>
                </a:solidFill>
                <a:latin typeface="Arial" panose="020B0604020202020204" pitchFamily="34" charset="0"/>
                <a:cs typeface="Arial" panose="020B0604020202020204" pitchFamily="34" charset="0"/>
              </a:rPr>
              <a:t>/types-of-optics/refractive-lenses/</a:t>
            </a:r>
            <a:r>
              <a:rPr lang="en-US" sz="1400" dirty="0" err="1">
                <a:solidFill>
                  <a:schemeClr val="bg1"/>
                </a:solidFill>
                <a:latin typeface="Arial" panose="020B0604020202020204" pitchFamily="34" charset="0"/>
                <a:cs typeface="Arial" panose="020B0604020202020204" pitchFamily="34" charset="0"/>
              </a:rPr>
              <a:t>crls</a:t>
            </a:r>
            <a:r>
              <a:rPr lang="en-US" sz="1400" dirty="0">
                <a:solidFill>
                  <a:schemeClr val="bg1"/>
                </a:solidFill>
                <a:latin typeface="Arial" panose="020B0604020202020204" pitchFamily="34" charset="0"/>
                <a:cs typeface="Arial" panose="020B0604020202020204" pitchFamily="34" charset="0"/>
              </a:rPr>
              <a:t>-by-</a:t>
            </a:r>
            <a:r>
              <a:rPr lang="en-US" sz="1400" dirty="0" err="1">
                <a:solidFill>
                  <a:schemeClr val="bg1"/>
                </a:solidFill>
                <a:latin typeface="Arial" panose="020B0604020202020204" pitchFamily="34" charset="0"/>
                <a:cs typeface="Arial" panose="020B0604020202020204" pitchFamily="34" charset="0"/>
              </a:rPr>
              <a:t>liga</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3751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39890A-109F-1548-810C-406AC1E509EC}"/>
              </a:ext>
            </a:extLst>
          </p:cNvPr>
          <p:cNvPicPr>
            <a:picLocks noChangeAspect="1"/>
          </p:cNvPicPr>
          <p:nvPr/>
        </p:nvPicPr>
        <p:blipFill>
          <a:blip r:embed="rId3"/>
          <a:stretch>
            <a:fillRect/>
          </a:stretch>
        </p:blipFill>
        <p:spPr>
          <a:xfrm>
            <a:off x="1465106" y="279992"/>
            <a:ext cx="9261787" cy="6298016"/>
          </a:xfrm>
          <a:prstGeom prst="rect">
            <a:avLst/>
          </a:prstGeom>
        </p:spPr>
      </p:pic>
      <p:sp>
        <p:nvSpPr>
          <p:cNvPr id="5" name="Rectangle 4">
            <a:extLst>
              <a:ext uri="{FF2B5EF4-FFF2-40B4-BE49-F238E27FC236}">
                <a16:creationId xmlns:a16="http://schemas.microsoft.com/office/drawing/2014/main" id="{554C6000-3198-5A43-AE6C-839D2C18B227}"/>
              </a:ext>
            </a:extLst>
          </p:cNvPr>
          <p:cNvSpPr/>
          <p:nvPr/>
        </p:nvSpPr>
        <p:spPr>
          <a:xfrm>
            <a:off x="8237328" y="6578008"/>
            <a:ext cx="3954672"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www.memsnet.org</a:t>
            </a:r>
            <a:r>
              <a:rPr lang="en-US" sz="1400" dirty="0">
                <a:latin typeface="Arial" panose="020B0604020202020204" pitchFamily="34" charset="0"/>
                <a:cs typeface="Arial" panose="020B0604020202020204" pitchFamily="34" charset="0"/>
              </a:rPr>
              <a:t>/about/</a:t>
            </a:r>
            <a:r>
              <a:rPr lang="en-US" sz="1400" dirty="0" err="1">
                <a:latin typeface="Arial" panose="020B0604020202020204" pitchFamily="34" charset="0"/>
                <a:cs typeface="Arial" panose="020B0604020202020204" pitchFamily="34" charset="0"/>
              </a:rPr>
              <a:t>fabrication.html</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970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D043789-C366-46AC-B38E-C8FB008CAE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399E3A-80A5-4047-8247-65E31D064F07}"/>
              </a:ext>
            </a:extLst>
          </p:cNvPr>
          <p:cNvSpPr>
            <a:spLocks noGrp="1"/>
          </p:cNvSpPr>
          <p:nvPr>
            <p:ph type="title"/>
          </p:nvPr>
        </p:nvSpPr>
        <p:spPr>
          <a:xfrm>
            <a:off x="8140157" y="673242"/>
            <a:ext cx="3471487" cy="3446373"/>
          </a:xfrm>
          <a:noFill/>
          <a:ln w="19050">
            <a:noFill/>
            <a:prstDash val="dash"/>
          </a:ln>
        </p:spPr>
        <p:txBody>
          <a:bodyPr vert="horz" lIns="91440" tIns="45720" rIns="91440" bIns="45720" rtlCol="0" anchor="b">
            <a:normAutofit/>
          </a:bodyPr>
          <a:lstStyle/>
          <a:p>
            <a:pPr algn="ctr"/>
            <a:r>
              <a:rPr lang="en-US" sz="6600" b="1" kern="1200" dirty="0">
                <a:solidFill>
                  <a:schemeClr val="tx1"/>
                </a:solidFill>
                <a:cs typeface="Arial" panose="020B0604020202020204" pitchFamily="34" charset="0"/>
              </a:rPr>
              <a:t>Devices</a:t>
            </a:r>
          </a:p>
        </p:txBody>
      </p:sp>
      <p:pic>
        <p:nvPicPr>
          <p:cNvPr id="8" name="Picture 7">
            <a:extLst>
              <a:ext uri="{FF2B5EF4-FFF2-40B4-BE49-F238E27FC236}">
                <a16:creationId xmlns:a16="http://schemas.microsoft.com/office/drawing/2014/main" id="{ADF078F6-D75B-7A4C-A775-1579C792ACCF}"/>
              </a:ext>
            </a:extLst>
          </p:cNvPr>
          <p:cNvPicPr>
            <a:picLocks noChangeAspect="1"/>
          </p:cNvPicPr>
          <p:nvPr/>
        </p:nvPicPr>
        <p:blipFill rotWithShape="1">
          <a:blip r:embed="rId3"/>
          <a:srcRect r="6636" b="-4"/>
          <a:stretch/>
        </p:blipFill>
        <p:spPr>
          <a:xfrm>
            <a:off x="20" y="2"/>
            <a:ext cx="3726328" cy="2624327"/>
          </a:xfrm>
          <a:prstGeom prst="rect">
            <a:avLst/>
          </a:prstGeom>
        </p:spPr>
      </p:pic>
      <p:sp>
        <p:nvSpPr>
          <p:cNvPr id="16" name="Rectangle 15">
            <a:extLst>
              <a:ext uri="{FF2B5EF4-FFF2-40B4-BE49-F238E27FC236}">
                <a16:creationId xmlns:a16="http://schemas.microsoft.com/office/drawing/2014/main" id="{F8B04874-A529-4BBC-B665-99A7D1758A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07026FB-08E5-B542-9990-C2F5C14A0A77}"/>
              </a:ext>
            </a:extLst>
          </p:cNvPr>
          <p:cNvPicPr>
            <a:picLocks noChangeAspect="1"/>
          </p:cNvPicPr>
          <p:nvPr/>
        </p:nvPicPr>
        <p:blipFill rotWithShape="1">
          <a:blip r:embed="rId4"/>
          <a:srcRect l="17109" r="19245" b="1"/>
          <a:stretch/>
        </p:blipFill>
        <p:spPr>
          <a:xfrm>
            <a:off x="20" y="2715768"/>
            <a:ext cx="3726328" cy="4142232"/>
          </a:xfrm>
          <a:prstGeom prst="rect">
            <a:avLst/>
          </a:prstGeom>
        </p:spPr>
      </p:pic>
      <p:pic>
        <p:nvPicPr>
          <p:cNvPr id="9" name="Picture 8">
            <a:extLst>
              <a:ext uri="{FF2B5EF4-FFF2-40B4-BE49-F238E27FC236}">
                <a16:creationId xmlns:a16="http://schemas.microsoft.com/office/drawing/2014/main" id="{72EAF8E8-9E39-0A47-94BC-6E20F732D4FC}"/>
              </a:ext>
            </a:extLst>
          </p:cNvPr>
          <p:cNvPicPr>
            <a:picLocks noChangeAspect="1"/>
          </p:cNvPicPr>
          <p:nvPr/>
        </p:nvPicPr>
        <p:blipFill rotWithShape="1">
          <a:blip r:embed="rId5"/>
          <a:srcRect l="16990" r="1781" b="-2"/>
          <a:stretch/>
        </p:blipFill>
        <p:spPr>
          <a:xfrm>
            <a:off x="3829049" y="2"/>
            <a:ext cx="3730752" cy="4119613"/>
          </a:xfrm>
          <a:prstGeom prst="rect">
            <a:avLst/>
          </a:prstGeom>
        </p:spPr>
      </p:pic>
      <p:pic>
        <p:nvPicPr>
          <p:cNvPr id="5" name="Picture 4">
            <a:extLst>
              <a:ext uri="{FF2B5EF4-FFF2-40B4-BE49-F238E27FC236}">
                <a16:creationId xmlns:a16="http://schemas.microsoft.com/office/drawing/2014/main" id="{C4839BF7-0C63-464C-B1F8-19CBF98EFAB2}"/>
              </a:ext>
            </a:extLst>
          </p:cNvPr>
          <p:cNvPicPr>
            <a:picLocks noChangeAspect="1"/>
          </p:cNvPicPr>
          <p:nvPr/>
        </p:nvPicPr>
        <p:blipFill rotWithShape="1">
          <a:blip r:embed="rId6"/>
          <a:srcRect t="7982" r="1" b="1"/>
          <a:stretch/>
        </p:blipFill>
        <p:spPr>
          <a:xfrm>
            <a:off x="3829049" y="4223210"/>
            <a:ext cx="3730752" cy="2634790"/>
          </a:xfrm>
          <a:prstGeom prst="rect">
            <a:avLst/>
          </a:prstGeom>
        </p:spPr>
      </p:pic>
      <p:sp>
        <p:nvSpPr>
          <p:cNvPr id="10" name="Rectangle 9">
            <a:extLst>
              <a:ext uri="{FF2B5EF4-FFF2-40B4-BE49-F238E27FC236}">
                <a16:creationId xmlns:a16="http://schemas.microsoft.com/office/drawing/2014/main" id="{DC7C33B2-2144-2C46-8482-86ACB90E4F9A}"/>
              </a:ext>
            </a:extLst>
          </p:cNvPr>
          <p:cNvSpPr/>
          <p:nvPr/>
        </p:nvSpPr>
        <p:spPr>
          <a:xfrm>
            <a:off x="3824646" y="3806890"/>
            <a:ext cx="3730752" cy="338554"/>
          </a:xfrm>
          <a:prstGeom prst="rect">
            <a:avLst/>
          </a:prstGeom>
          <a:solidFill>
            <a:schemeClr val="tx2">
              <a:lumMod val="50000"/>
              <a:alpha val="65000"/>
            </a:schemeClr>
          </a:solidFill>
        </p:spPr>
        <p:txBody>
          <a:bodyPr wrap="square">
            <a:spAutoFit/>
          </a:bodyPr>
          <a:lstStyle/>
          <a:p>
            <a:r>
              <a:rPr lang="en-US" sz="1600" dirty="0" err="1">
                <a:latin typeface="Arial" panose="020B0604020202020204" pitchFamily="34" charset="0"/>
                <a:cs typeface="Arial" panose="020B0604020202020204" pitchFamily="34" charset="0"/>
              </a:rPr>
              <a:t>Debiotech</a:t>
            </a:r>
            <a:r>
              <a:rPr lang="en-US" sz="1600" dirty="0">
                <a:latin typeface="Arial" panose="020B0604020202020204" pitchFamily="34" charset="0"/>
                <a:cs typeface="Arial" panose="020B0604020202020204" pitchFamily="34" charset="0"/>
              </a:rPr>
              <a:t> and STMicroelectronics</a:t>
            </a:r>
          </a:p>
        </p:txBody>
      </p:sp>
      <p:sp>
        <p:nvSpPr>
          <p:cNvPr id="17" name="Rectangle 16">
            <a:extLst>
              <a:ext uri="{FF2B5EF4-FFF2-40B4-BE49-F238E27FC236}">
                <a16:creationId xmlns:a16="http://schemas.microsoft.com/office/drawing/2014/main" id="{2DE6BC38-CE02-3E4E-93E6-DB2CF1C9CC41}"/>
              </a:ext>
            </a:extLst>
          </p:cNvPr>
          <p:cNvSpPr/>
          <p:nvPr/>
        </p:nvSpPr>
        <p:spPr>
          <a:xfrm>
            <a:off x="3824646" y="6532361"/>
            <a:ext cx="3730752" cy="338554"/>
          </a:xfrm>
          <a:prstGeom prst="rect">
            <a:avLst/>
          </a:prstGeom>
          <a:solidFill>
            <a:schemeClr val="tx2">
              <a:lumMod val="50000"/>
              <a:alpha val="65000"/>
            </a:schemeClr>
          </a:solidFill>
        </p:spPr>
        <p:txBody>
          <a:bodyPr wrap="square">
            <a:spAutoFit/>
          </a:bodyPr>
          <a:lstStyle/>
          <a:p>
            <a:r>
              <a:rPr lang="en-US" sz="1600" dirty="0">
                <a:latin typeface="Arial" panose="020B0604020202020204" pitchFamily="34" charset="0"/>
                <a:cs typeface="Arial" panose="020B0604020202020204" pitchFamily="34" charset="0"/>
              </a:rPr>
              <a:t>Richard Muller, UC Berkeley</a:t>
            </a:r>
          </a:p>
        </p:txBody>
      </p:sp>
      <p:sp>
        <p:nvSpPr>
          <p:cNvPr id="18" name="Rectangle 17">
            <a:extLst>
              <a:ext uri="{FF2B5EF4-FFF2-40B4-BE49-F238E27FC236}">
                <a16:creationId xmlns:a16="http://schemas.microsoft.com/office/drawing/2014/main" id="{F71D8601-13D5-7E45-A31F-9F0628989712}"/>
              </a:ext>
            </a:extLst>
          </p:cNvPr>
          <p:cNvSpPr/>
          <p:nvPr/>
        </p:nvSpPr>
        <p:spPr>
          <a:xfrm>
            <a:off x="9625" y="2285775"/>
            <a:ext cx="3730752" cy="338554"/>
          </a:xfrm>
          <a:prstGeom prst="rect">
            <a:avLst/>
          </a:prstGeom>
          <a:solidFill>
            <a:schemeClr val="tx2">
              <a:lumMod val="50000"/>
              <a:alpha val="65000"/>
            </a:schemeClr>
          </a:solidFill>
        </p:spPr>
        <p:txBody>
          <a:bodyPr wrap="square">
            <a:spAutoFit/>
          </a:bodyPr>
          <a:lstStyle/>
          <a:p>
            <a:r>
              <a:rPr lang="en-US" sz="1600" dirty="0">
                <a:latin typeface="Arial" panose="020B0604020202020204" pitchFamily="34" charset="0"/>
                <a:cs typeface="Arial" panose="020B0604020202020204" pitchFamily="34" charset="0"/>
              </a:rPr>
              <a:t>Sandia National Laboratories</a:t>
            </a:r>
          </a:p>
        </p:txBody>
      </p:sp>
      <p:sp>
        <p:nvSpPr>
          <p:cNvPr id="19" name="Rectangle 18">
            <a:extLst>
              <a:ext uri="{FF2B5EF4-FFF2-40B4-BE49-F238E27FC236}">
                <a16:creationId xmlns:a16="http://schemas.microsoft.com/office/drawing/2014/main" id="{A11CE8F8-9D87-344A-B185-2C138F7AECEB}"/>
              </a:ext>
            </a:extLst>
          </p:cNvPr>
          <p:cNvSpPr/>
          <p:nvPr/>
        </p:nvSpPr>
        <p:spPr>
          <a:xfrm>
            <a:off x="-4404" y="6519444"/>
            <a:ext cx="3730752" cy="338554"/>
          </a:xfrm>
          <a:prstGeom prst="rect">
            <a:avLst/>
          </a:prstGeom>
          <a:solidFill>
            <a:schemeClr val="tx2">
              <a:lumMod val="50000"/>
              <a:alpha val="65000"/>
            </a:schemeClr>
          </a:solidFill>
        </p:spPr>
        <p:txBody>
          <a:bodyPr wrap="square">
            <a:spAutoFit/>
          </a:bodyPr>
          <a:lstStyle/>
          <a:p>
            <a:r>
              <a:rPr lang="en-US" sz="1600" dirty="0">
                <a:latin typeface="Arial" panose="020B0604020202020204" pitchFamily="34" charset="0"/>
                <a:cs typeface="Arial" panose="020B0604020202020204" pitchFamily="34" charset="0"/>
              </a:rPr>
              <a:t>STMicroelectronics</a:t>
            </a:r>
          </a:p>
        </p:txBody>
      </p:sp>
    </p:spTree>
    <p:extLst>
      <p:ext uri="{BB962C8B-B14F-4D97-AF65-F5344CB8AC3E}">
        <p14:creationId xmlns:p14="http://schemas.microsoft.com/office/powerpoint/2010/main" val="140479343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C62F2CF-1D36-A749-AD03-A40B36F73F03}"/>
              </a:ext>
            </a:extLst>
          </p:cNvPr>
          <p:cNvPicPr>
            <a:picLocks noChangeAspect="1"/>
          </p:cNvPicPr>
          <p:nvPr/>
        </p:nvPicPr>
        <p:blipFill>
          <a:blip r:embed="rId3"/>
          <a:stretch>
            <a:fillRect/>
          </a:stretch>
        </p:blipFill>
        <p:spPr>
          <a:xfrm>
            <a:off x="240063" y="1144040"/>
            <a:ext cx="6701912" cy="3032615"/>
          </a:xfrm>
          <a:prstGeom prst="rect">
            <a:avLst/>
          </a:prstGeom>
        </p:spPr>
      </p:pic>
      <p:pic>
        <p:nvPicPr>
          <p:cNvPr id="5" name="Picture 4">
            <a:extLst>
              <a:ext uri="{FF2B5EF4-FFF2-40B4-BE49-F238E27FC236}">
                <a16:creationId xmlns:a16="http://schemas.microsoft.com/office/drawing/2014/main" id="{0B8C60BE-B836-5E44-990B-3723C73ED17E}"/>
              </a:ext>
            </a:extLst>
          </p:cNvPr>
          <p:cNvPicPr>
            <a:picLocks noChangeAspect="1"/>
          </p:cNvPicPr>
          <p:nvPr/>
        </p:nvPicPr>
        <p:blipFill>
          <a:blip r:embed="rId4"/>
          <a:stretch>
            <a:fillRect/>
          </a:stretch>
        </p:blipFill>
        <p:spPr>
          <a:xfrm>
            <a:off x="5813031" y="3387519"/>
            <a:ext cx="6003830" cy="3126995"/>
          </a:xfrm>
          <a:prstGeom prst="rect">
            <a:avLst/>
          </a:prstGeom>
        </p:spPr>
      </p:pic>
      <p:sp>
        <p:nvSpPr>
          <p:cNvPr id="6" name="Rectangle 5">
            <a:extLst>
              <a:ext uri="{FF2B5EF4-FFF2-40B4-BE49-F238E27FC236}">
                <a16:creationId xmlns:a16="http://schemas.microsoft.com/office/drawing/2014/main" id="{B613361F-575F-2F43-A59D-73D63FD583DD}"/>
              </a:ext>
            </a:extLst>
          </p:cNvPr>
          <p:cNvSpPr/>
          <p:nvPr/>
        </p:nvSpPr>
        <p:spPr>
          <a:xfrm>
            <a:off x="854866" y="4363755"/>
            <a:ext cx="4935710"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www.radiolocman.com</a:t>
            </a:r>
            <a:r>
              <a:rPr lang="en-US" sz="1400" dirty="0">
                <a:latin typeface="Arial" panose="020B0604020202020204" pitchFamily="34" charset="0"/>
                <a:cs typeface="Arial" panose="020B0604020202020204" pitchFamily="34" charset="0"/>
              </a:rPr>
              <a:t>/review/</a:t>
            </a:r>
            <a:r>
              <a:rPr lang="en-US" sz="1400" dirty="0" err="1">
                <a:latin typeface="Arial" panose="020B0604020202020204" pitchFamily="34" charset="0"/>
                <a:cs typeface="Arial" panose="020B0604020202020204" pitchFamily="34" charset="0"/>
              </a:rPr>
              <a:t>article.html?di</a:t>
            </a:r>
            <a:r>
              <a:rPr lang="en-US" sz="1400" dirty="0">
                <a:latin typeface="Arial" panose="020B0604020202020204" pitchFamily="34" charset="0"/>
                <a:cs typeface="Arial" panose="020B0604020202020204" pitchFamily="34" charset="0"/>
              </a:rPr>
              <a:t>=148185</a:t>
            </a:r>
          </a:p>
        </p:txBody>
      </p:sp>
      <p:sp>
        <p:nvSpPr>
          <p:cNvPr id="7" name="Rectangle 6">
            <a:extLst>
              <a:ext uri="{FF2B5EF4-FFF2-40B4-BE49-F238E27FC236}">
                <a16:creationId xmlns:a16="http://schemas.microsoft.com/office/drawing/2014/main" id="{905D6C09-4718-DB40-A038-62BAB8AB69A3}"/>
              </a:ext>
            </a:extLst>
          </p:cNvPr>
          <p:cNvSpPr/>
          <p:nvPr/>
        </p:nvSpPr>
        <p:spPr>
          <a:xfrm>
            <a:off x="8223181" y="6391422"/>
            <a:ext cx="1183529" cy="338554"/>
          </a:xfrm>
          <a:prstGeom prst="rect">
            <a:avLst/>
          </a:prstGeom>
        </p:spPr>
        <p:txBody>
          <a:bodyPr wrap="none">
            <a:spAutoFit/>
          </a:bodyPr>
          <a:lstStyle/>
          <a:p>
            <a:r>
              <a:rPr lang="en-US" sz="1600" dirty="0"/>
              <a:t>UNM/MTTC</a:t>
            </a:r>
            <a:endParaRPr lang="en-US" sz="16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AAFC3C3-B604-C74F-9DD2-17EBAC1911F6}"/>
              </a:ext>
            </a:extLst>
          </p:cNvPr>
          <p:cNvSpPr txBox="1">
            <a:spLocks/>
          </p:cNvSpPr>
          <p:nvPr/>
        </p:nvSpPr>
        <p:spPr>
          <a:xfrm>
            <a:off x="0" y="1"/>
            <a:ext cx="12192000" cy="914399"/>
          </a:xfrm>
          <a:prstGeom prst="rect">
            <a:avLst/>
          </a:prstGeom>
          <a:solidFill>
            <a:schemeClr val="tx1">
              <a:lumMod val="75000"/>
              <a:lumOff val="25000"/>
              <a:alpha val="89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6000" b="1" dirty="0">
                <a:solidFill>
                  <a:schemeClr val="bg1"/>
                </a:solidFill>
              </a:rPr>
              <a:t>Pressure Sensor</a:t>
            </a:r>
          </a:p>
        </p:txBody>
      </p:sp>
    </p:spTree>
    <p:extLst>
      <p:ext uri="{BB962C8B-B14F-4D97-AF65-F5344CB8AC3E}">
        <p14:creationId xmlns:p14="http://schemas.microsoft.com/office/powerpoint/2010/main" val="18411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EF81D6-548A-AF4D-8B10-3EB7172D84C2}"/>
              </a:ext>
            </a:extLst>
          </p:cNvPr>
          <p:cNvPicPr>
            <a:picLocks noChangeAspect="1"/>
          </p:cNvPicPr>
          <p:nvPr/>
        </p:nvPicPr>
        <p:blipFill>
          <a:blip r:embed="rId3"/>
          <a:stretch>
            <a:fillRect/>
          </a:stretch>
        </p:blipFill>
        <p:spPr>
          <a:xfrm>
            <a:off x="200935" y="1850360"/>
            <a:ext cx="6077765" cy="3157280"/>
          </a:xfrm>
          <a:prstGeom prst="rect">
            <a:avLst/>
          </a:prstGeom>
        </p:spPr>
      </p:pic>
      <p:pic>
        <p:nvPicPr>
          <p:cNvPr id="5" name="Picture 4">
            <a:extLst>
              <a:ext uri="{FF2B5EF4-FFF2-40B4-BE49-F238E27FC236}">
                <a16:creationId xmlns:a16="http://schemas.microsoft.com/office/drawing/2014/main" id="{398CC2C4-22D2-DC46-B1A4-496F8A8A693A}"/>
              </a:ext>
            </a:extLst>
          </p:cNvPr>
          <p:cNvPicPr>
            <a:picLocks noChangeAspect="1"/>
          </p:cNvPicPr>
          <p:nvPr/>
        </p:nvPicPr>
        <p:blipFill>
          <a:blip r:embed="rId4"/>
          <a:stretch>
            <a:fillRect/>
          </a:stretch>
        </p:blipFill>
        <p:spPr>
          <a:xfrm>
            <a:off x="6379902" y="2196375"/>
            <a:ext cx="5681471" cy="2684494"/>
          </a:xfrm>
          <a:prstGeom prst="rect">
            <a:avLst/>
          </a:prstGeom>
        </p:spPr>
      </p:pic>
      <p:sp>
        <p:nvSpPr>
          <p:cNvPr id="6" name="Rectangle 5">
            <a:extLst>
              <a:ext uri="{FF2B5EF4-FFF2-40B4-BE49-F238E27FC236}">
                <a16:creationId xmlns:a16="http://schemas.microsoft.com/office/drawing/2014/main" id="{FFF6320C-A3E7-694E-9414-CA4C5451EC4A}"/>
              </a:ext>
            </a:extLst>
          </p:cNvPr>
          <p:cNvSpPr/>
          <p:nvPr/>
        </p:nvSpPr>
        <p:spPr>
          <a:xfrm>
            <a:off x="6292008" y="5216914"/>
            <a:ext cx="5769365" cy="307777"/>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http://</a:t>
            </a:r>
            <a:r>
              <a:rPr lang="en-US" sz="1400" dirty="0" err="1">
                <a:latin typeface="Arial" panose="020B0604020202020204" pitchFamily="34" charset="0"/>
                <a:cs typeface="Arial" panose="020B0604020202020204" pitchFamily="34" charset="0"/>
              </a:rPr>
              <a:t>www.iut.com.tw</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en</a:t>
            </a:r>
            <a:r>
              <a:rPr lang="en-US" sz="1400" dirty="0">
                <a:latin typeface="Arial" panose="020B0604020202020204" pitchFamily="34" charset="0"/>
                <a:cs typeface="Arial" panose="020B0604020202020204" pitchFamily="34" charset="0"/>
              </a:rPr>
              <a:t>/Customized-thermal-inkjet-print-</a:t>
            </a:r>
            <a:r>
              <a:rPr lang="en-US" sz="1400" dirty="0" err="1">
                <a:latin typeface="Arial" panose="020B0604020202020204" pitchFamily="34" charset="0"/>
                <a:cs typeface="Arial" panose="020B0604020202020204" pitchFamily="34" charset="0"/>
              </a:rPr>
              <a:t>head.htm</a:t>
            </a:r>
            <a:endParaRPr lang="en-US" sz="1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55394D1-E9BA-E343-96AC-A8255BDB6336}"/>
              </a:ext>
            </a:extLst>
          </p:cNvPr>
          <p:cNvSpPr/>
          <p:nvPr/>
        </p:nvSpPr>
        <p:spPr>
          <a:xfrm>
            <a:off x="346716" y="5192461"/>
            <a:ext cx="5455917"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www.therecycler.com</a:t>
            </a:r>
            <a:r>
              <a:rPr lang="en-US" sz="1400" dirty="0">
                <a:latin typeface="Arial" panose="020B0604020202020204" pitchFamily="34" charset="0"/>
                <a:cs typeface="Arial" panose="020B0604020202020204" pitchFamily="34" charset="0"/>
              </a:rPr>
              <a:t>/posts/epson-reveals-secrets-behind-development-of-micro-piezo-technology/</a:t>
            </a:r>
          </a:p>
        </p:txBody>
      </p:sp>
      <p:sp>
        <p:nvSpPr>
          <p:cNvPr id="8" name="Title 1">
            <a:extLst>
              <a:ext uri="{FF2B5EF4-FFF2-40B4-BE49-F238E27FC236}">
                <a16:creationId xmlns:a16="http://schemas.microsoft.com/office/drawing/2014/main" id="{59885D34-930F-E04F-AE79-AFC2ADF2F991}"/>
              </a:ext>
            </a:extLst>
          </p:cNvPr>
          <p:cNvSpPr txBox="1">
            <a:spLocks/>
          </p:cNvSpPr>
          <p:nvPr/>
        </p:nvSpPr>
        <p:spPr>
          <a:xfrm>
            <a:off x="0" y="1"/>
            <a:ext cx="12192000" cy="914399"/>
          </a:xfrm>
          <a:prstGeom prst="rect">
            <a:avLst/>
          </a:prstGeom>
          <a:solidFill>
            <a:schemeClr val="tx1">
              <a:lumMod val="75000"/>
              <a:lumOff val="25000"/>
              <a:alpha val="89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6000" b="1" dirty="0">
                <a:solidFill>
                  <a:schemeClr val="bg1"/>
                </a:solidFill>
              </a:rPr>
              <a:t>Inkjet Printing</a:t>
            </a:r>
          </a:p>
        </p:txBody>
      </p:sp>
    </p:spTree>
    <p:extLst>
      <p:ext uri="{BB962C8B-B14F-4D97-AF65-F5344CB8AC3E}">
        <p14:creationId xmlns:p14="http://schemas.microsoft.com/office/powerpoint/2010/main" val="3321411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020D92-CDD6-5448-8DA7-FCCE42C60A31}"/>
              </a:ext>
            </a:extLst>
          </p:cNvPr>
          <p:cNvPicPr>
            <a:picLocks noChangeAspect="1"/>
          </p:cNvPicPr>
          <p:nvPr/>
        </p:nvPicPr>
        <p:blipFill>
          <a:blip r:embed="rId3"/>
          <a:stretch>
            <a:fillRect/>
          </a:stretch>
        </p:blipFill>
        <p:spPr>
          <a:xfrm>
            <a:off x="-1" y="0"/>
            <a:ext cx="8514522" cy="6890822"/>
          </a:xfrm>
          <a:prstGeom prst="rect">
            <a:avLst/>
          </a:prstGeom>
        </p:spPr>
      </p:pic>
      <p:sp>
        <p:nvSpPr>
          <p:cNvPr id="2" name="Title 1">
            <a:extLst>
              <a:ext uri="{FF2B5EF4-FFF2-40B4-BE49-F238E27FC236}">
                <a16:creationId xmlns:a16="http://schemas.microsoft.com/office/drawing/2014/main" id="{AF52192E-70CE-4B44-9E3A-8E9D90B82E3D}"/>
              </a:ext>
            </a:extLst>
          </p:cNvPr>
          <p:cNvSpPr>
            <a:spLocks noGrp="1"/>
          </p:cNvSpPr>
          <p:nvPr>
            <p:ph type="title"/>
          </p:nvPr>
        </p:nvSpPr>
        <p:spPr>
          <a:xfrm>
            <a:off x="0" y="1"/>
            <a:ext cx="12192000" cy="914399"/>
          </a:xfrm>
          <a:solidFill>
            <a:schemeClr val="tx1">
              <a:lumMod val="75000"/>
              <a:lumOff val="25000"/>
              <a:alpha val="89000"/>
            </a:schemeClr>
          </a:solidFill>
        </p:spPr>
        <p:txBody>
          <a:bodyPr>
            <a:normAutofit fontScale="90000"/>
          </a:bodyPr>
          <a:lstStyle/>
          <a:p>
            <a:r>
              <a:rPr lang="en-US" sz="6000" b="1" dirty="0">
                <a:solidFill>
                  <a:schemeClr val="bg1"/>
                </a:solidFill>
              </a:rPr>
              <a:t>Accelerometer</a:t>
            </a:r>
          </a:p>
        </p:txBody>
      </p:sp>
      <p:pic>
        <p:nvPicPr>
          <p:cNvPr id="5" name="Content Placeholder 4">
            <a:extLst>
              <a:ext uri="{FF2B5EF4-FFF2-40B4-BE49-F238E27FC236}">
                <a16:creationId xmlns:a16="http://schemas.microsoft.com/office/drawing/2014/main" id="{00BD625E-A8AB-644C-84BB-9A70BFB1216D}"/>
              </a:ext>
            </a:extLst>
          </p:cNvPr>
          <p:cNvPicPr>
            <a:picLocks noGrp="1" noChangeAspect="1"/>
          </p:cNvPicPr>
          <p:nvPr>
            <p:ph idx="1"/>
          </p:nvPr>
        </p:nvPicPr>
        <p:blipFill>
          <a:blip r:embed="rId4"/>
          <a:stretch>
            <a:fillRect/>
          </a:stretch>
        </p:blipFill>
        <p:spPr>
          <a:xfrm>
            <a:off x="5258615" y="3717235"/>
            <a:ext cx="6933385" cy="3140764"/>
          </a:xfrm>
          <a:prstGeom prst="rect">
            <a:avLst/>
          </a:prstGeom>
        </p:spPr>
      </p:pic>
      <p:sp>
        <p:nvSpPr>
          <p:cNvPr id="13" name="Rectangle 12">
            <a:extLst>
              <a:ext uri="{FF2B5EF4-FFF2-40B4-BE49-F238E27FC236}">
                <a16:creationId xmlns:a16="http://schemas.microsoft.com/office/drawing/2014/main" id="{7DC66BE6-79D3-4C4E-9F20-AB05B50DDCD4}"/>
              </a:ext>
            </a:extLst>
          </p:cNvPr>
          <p:cNvSpPr/>
          <p:nvPr/>
        </p:nvSpPr>
        <p:spPr>
          <a:xfrm>
            <a:off x="9628734" y="6583045"/>
            <a:ext cx="2563266"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www.sensorsmag.com</a:t>
            </a:r>
            <a:r>
              <a:rPr lang="en-US" sz="1400" dirty="0">
                <a:latin typeface="Arial" panose="020B0604020202020204" pitchFamily="34" charset="0"/>
                <a:cs typeface="Arial" panose="020B0604020202020204" pitchFamily="34" charset="0"/>
              </a:rPr>
              <a:t>/</a:t>
            </a:r>
          </a:p>
        </p:txBody>
      </p:sp>
      <p:sp>
        <p:nvSpPr>
          <p:cNvPr id="15" name="Rectangle 14">
            <a:extLst>
              <a:ext uri="{FF2B5EF4-FFF2-40B4-BE49-F238E27FC236}">
                <a16:creationId xmlns:a16="http://schemas.microsoft.com/office/drawing/2014/main" id="{F3E2F9BD-DD49-6B46-ADCA-7AE85F6554B4}"/>
              </a:ext>
            </a:extLst>
          </p:cNvPr>
          <p:cNvSpPr/>
          <p:nvPr/>
        </p:nvSpPr>
        <p:spPr>
          <a:xfrm>
            <a:off x="-3" y="6409279"/>
            <a:ext cx="2695351" cy="307777"/>
          </a:xfrm>
          <a:prstGeom prst="rect">
            <a:avLst/>
          </a:prstGeom>
          <a:solidFill>
            <a:schemeClr val="tx1">
              <a:lumMod val="75000"/>
              <a:lumOff val="25000"/>
            </a:schemeClr>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http://</a:t>
            </a:r>
            <a:r>
              <a:rPr lang="en-US" sz="1400" dirty="0" err="1">
                <a:solidFill>
                  <a:schemeClr val="bg1"/>
                </a:solidFill>
                <a:latin typeface="Arial" panose="020B0604020202020204" pitchFamily="34" charset="0"/>
                <a:cs typeface="Arial" panose="020B0604020202020204" pitchFamily="34" charset="0"/>
              </a:rPr>
              <a:t>www.meamsjournal.com</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060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F370B-A728-FD42-BBFF-945C91D0DEFE}"/>
              </a:ext>
            </a:extLst>
          </p:cNvPr>
          <p:cNvPicPr>
            <a:picLocks noChangeAspect="1"/>
          </p:cNvPicPr>
          <p:nvPr/>
        </p:nvPicPr>
        <p:blipFill>
          <a:blip r:embed="rId3"/>
          <a:stretch>
            <a:fillRect/>
          </a:stretch>
        </p:blipFill>
        <p:spPr>
          <a:xfrm>
            <a:off x="5318446" y="18661"/>
            <a:ext cx="6844745" cy="6844745"/>
          </a:xfrm>
          <a:prstGeom prst="rect">
            <a:avLst/>
          </a:prstGeom>
        </p:spPr>
      </p:pic>
      <p:pic>
        <p:nvPicPr>
          <p:cNvPr id="7" name="Content Placeholder 6">
            <a:extLst>
              <a:ext uri="{FF2B5EF4-FFF2-40B4-BE49-F238E27FC236}">
                <a16:creationId xmlns:a16="http://schemas.microsoft.com/office/drawing/2014/main" id="{9D8CAB77-22EC-F74E-B98D-E7E260505FEF}"/>
              </a:ext>
            </a:extLst>
          </p:cNvPr>
          <p:cNvPicPr>
            <a:picLocks noGrp="1" noChangeAspect="1"/>
          </p:cNvPicPr>
          <p:nvPr>
            <p:ph idx="1"/>
          </p:nvPr>
        </p:nvPicPr>
        <p:blipFill rotWithShape="1">
          <a:blip r:embed="rId4"/>
          <a:srcRect l="20273" t="7220" r="16352" b="9398"/>
          <a:stretch/>
        </p:blipFill>
        <p:spPr>
          <a:xfrm rot="5400000">
            <a:off x="42743" y="-41991"/>
            <a:ext cx="5158315" cy="5243803"/>
          </a:xfrm>
          <a:prstGeom prst="rect">
            <a:avLst/>
          </a:prstGeom>
        </p:spPr>
      </p:pic>
      <p:pic>
        <p:nvPicPr>
          <p:cNvPr id="11" name="Picture 10">
            <a:extLst>
              <a:ext uri="{FF2B5EF4-FFF2-40B4-BE49-F238E27FC236}">
                <a16:creationId xmlns:a16="http://schemas.microsoft.com/office/drawing/2014/main" id="{7CB517F6-6BFB-1145-8FBC-D4D35EE5A8BA}"/>
              </a:ext>
            </a:extLst>
          </p:cNvPr>
          <p:cNvPicPr>
            <a:picLocks noChangeAspect="1"/>
          </p:cNvPicPr>
          <p:nvPr/>
        </p:nvPicPr>
        <p:blipFill rotWithShape="1">
          <a:blip r:embed="rId5"/>
          <a:srcRect l="3659" t="45030" r="5585" b="12394"/>
          <a:stretch/>
        </p:blipFill>
        <p:spPr>
          <a:xfrm>
            <a:off x="-2" y="3470990"/>
            <a:ext cx="12200169" cy="3376492"/>
          </a:xfrm>
          <a:prstGeom prst="rect">
            <a:avLst/>
          </a:prstGeom>
        </p:spPr>
      </p:pic>
      <p:sp>
        <p:nvSpPr>
          <p:cNvPr id="2" name="Title 1">
            <a:extLst>
              <a:ext uri="{FF2B5EF4-FFF2-40B4-BE49-F238E27FC236}">
                <a16:creationId xmlns:a16="http://schemas.microsoft.com/office/drawing/2014/main" id="{B4A02E01-B6C5-E04E-A747-13C0769E52D4}"/>
              </a:ext>
            </a:extLst>
          </p:cNvPr>
          <p:cNvSpPr>
            <a:spLocks noGrp="1"/>
          </p:cNvSpPr>
          <p:nvPr>
            <p:ph type="title"/>
          </p:nvPr>
        </p:nvSpPr>
        <p:spPr>
          <a:xfrm>
            <a:off x="93304" y="0"/>
            <a:ext cx="12088549" cy="914400"/>
          </a:xfrm>
          <a:solidFill>
            <a:schemeClr val="tx1">
              <a:lumMod val="75000"/>
              <a:lumOff val="25000"/>
              <a:alpha val="69000"/>
            </a:schemeClr>
          </a:solidFill>
        </p:spPr>
        <p:txBody>
          <a:bodyPr>
            <a:normAutofit/>
          </a:bodyPr>
          <a:lstStyle/>
          <a:p>
            <a:r>
              <a:rPr lang="en-US" sz="6000" b="1" dirty="0">
                <a:solidFill>
                  <a:schemeClr val="bg1"/>
                </a:solidFill>
              </a:rPr>
              <a:t>Digital Micromirror Device</a:t>
            </a:r>
          </a:p>
        </p:txBody>
      </p:sp>
      <p:sp>
        <p:nvSpPr>
          <p:cNvPr id="15" name="Rectangle 14">
            <a:extLst>
              <a:ext uri="{FF2B5EF4-FFF2-40B4-BE49-F238E27FC236}">
                <a16:creationId xmlns:a16="http://schemas.microsoft.com/office/drawing/2014/main" id="{E9E78D50-D089-7A4F-8401-4AFEEDDE12E5}"/>
              </a:ext>
            </a:extLst>
          </p:cNvPr>
          <p:cNvSpPr/>
          <p:nvPr/>
        </p:nvSpPr>
        <p:spPr>
          <a:xfrm>
            <a:off x="10636550" y="6574290"/>
            <a:ext cx="1638261" cy="307777"/>
          </a:xfrm>
          <a:prstGeom prst="rect">
            <a:avLst/>
          </a:prstGeom>
          <a:solidFill>
            <a:schemeClr val="bg1"/>
          </a:solidFill>
        </p:spPr>
        <p:txBody>
          <a:bodyPr wrap="square">
            <a:spAutoFit/>
          </a:bodyPr>
          <a:lstStyle/>
          <a:p>
            <a:pPr algn="r"/>
            <a:r>
              <a:rPr lang="en-US" sz="1400" dirty="0">
                <a:latin typeface="Arial" panose="020B0604020202020204" pitchFamily="34" charset="0"/>
                <a:cs typeface="Arial" panose="020B0604020202020204" pitchFamily="34" charset="0"/>
              </a:rPr>
              <a:t>Texas Instruments</a:t>
            </a:r>
          </a:p>
        </p:txBody>
      </p:sp>
    </p:spTree>
    <p:extLst>
      <p:ext uri="{BB962C8B-B14F-4D97-AF65-F5344CB8AC3E}">
        <p14:creationId xmlns:p14="http://schemas.microsoft.com/office/powerpoint/2010/main" val="208886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F23B191-51E1-2140-A597-A8B300A615A7}"/>
              </a:ext>
            </a:extLst>
          </p:cNvPr>
          <p:cNvPicPr>
            <a:picLocks noGrp="1" noChangeAspect="1"/>
          </p:cNvPicPr>
          <p:nvPr>
            <p:ph idx="1"/>
          </p:nvPr>
        </p:nvPicPr>
        <p:blipFill>
          <a:blip r:embed="rId2"/>
          <a:stretch>
            <a:fillRect/>
          </a:stretch>
        </p:blipFill>
        <p:spPr>
          <a:xfrm>
            <a:off x="0" y="0"/>
            <a:ext cx="12457430" cy="4318000"/>
          </a:xfrm>
          <a:prstGeom prst="rect">
            <a:avLst/>
          </a:prstGeom>
        </p:spPr>
      </p:pic>
      <p:sp>
        <p:nvSpPr>
          <p:cNvPr id="5" name="Title 1">
            <a:extLst>
              <a:ext uri="{FF2B5EF4-FFF2-40B4-BE49-F238E27FC236}">
                <a16:creationId xmlns:a16="http://schemas.microsoft.com/office/drawing/2014/main" id="{E9A8BE21-3402-1649-8D92-0220653F74E6}"/>
              </a:ext>
            </a:extLst>
          </p:cNvPr>
          <p:cNvSpPr txBox="1">
            <a:spLocks/>
          </p:cNvSpPr>
          <p:nvPr/>
        </p:nvSpPr>
        <p:spPr>
          <a:xfrm>
            <a:off x="1" y="4318000"/>
            <a:ext cx="12192000" cy="2540000"/>
          </a:xfrm>
          <a:prstGeom prst="rect">
            <a:avLst/>
          </a:prstGeom>
          <a:solidFill>
            <a:schemeClr val="tx1">
              <a:lumMod val="75000"/>
              <a:lumOff val="25000"/>
              <a:alpha val="79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pPr algn="ctr"/>
            <a:r>
              <a:rPr lang="en-US" sz="5400" b="1" dirty="0">
                <a:solidFill>
                  <a:schemeClr val="bg1"/>
                </a:solidFill>
              </a:rPr>
              <a:t>Challenges</a:t>
            </a:r>
          </a:p>
        </p:txBody>
      </p:sp>
      <p:sp>
        <p:nvSpPr>
          <p:cNvPr id="8" name="Rectangle 7">
            <a:extLst>
              <a:ext uri="{FF2B5EF4-FFF2-40B4-BE49-F238E27FC236}">
                <a16:creationId xmlns:a16="http://schemas.microsoft.com/office/drawing/2014/main" id="{D084BD61-7CBB-B540-BC40-050ABD2A3268}"/>
              </a:ext>
            </a:extLst>
          </p:cNvPr>
          <p:cNvSpPr/>
          <p:nvPr/>
        </p:nvSpPr>
        <p:spPr>
          <a:xfrm>
            <a:off x="9601995" y="4318000"/>
            <a:ext cx="2590004" cy="369332"/>
          </a:xfrm>
          <a:prstGeom prst="rect">
            <a:avLst/>
          </a:prstGeom>
        </p:spPr>
        <p:txBody>
          <a:bodyPr wrap="none">
            <a:spAutoFit/>
          </a:bodyPr>
          <a:lstStyle/>
          <a:p>
            <a:r>
              <a:rPr lang="en-US" dirty="0">
                <a:solidFill>
                  <a:schemeClr val="bg1"/>
                </a:solidFill>
              </a:rPr>
              <a:t>https://</a:t>
            </a:r>
            <a:r>
              <a:rPr lang="en-US" dirty="0" err="1">
                <a:solidFill>
                  <a:schemeClr val="bg1"/>
                </a:solidFill>
              </a:rPr>
              <a:t>www.bruker.com</a:t>
            </a:r>
            <a:r>
              <a:rPr lang="en-US" dirty="0">
                <a:solidFill>
                  <a:schemeClr val="bg1"/>
                </a:solidFill>
              </a:rPr>
              <a:t>/</a:t>
            </a:r>
          </a:p>
        </p:txBody>
      </p:sp>
    </p:spTree>
    <p:extLst>
      <p:ext uri="{BB962C8B-B14F-4D97-AF65-F5344CB8AC3E}">
        <p14:creationId xmlns:p14="http://schemas.microsoft.com/office/powerpoint/2010/main" val="417842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42F72F-9DE7-EC4E-BD6D-8F7402D3BDC1}"/>
              </a:ext>
            </a:extLst>
          </p:cNvPr>
          <p:cNvPicPr>
            <a:picLocks noChangeAspect="1"/>
          </p:cNvPicPr>
          <p:nvPr/>
        </p:nvPicPr>
        <p:blipFill>
          <a:blip r:embed="rId3"/>
          <a:stretch>
            <a:fillRect/>
          </a:stretch>
        </p:blipFill>
        <p:spPr>
          <a:xfrm>
            <a:off x="1251593" y="643466"/>
            <a:ext cx="9688814" cy="5571067"/>
          </a:xfrm>
          <a:prstGeom prst="rect">
            <a:avLst/>
          </a:prstGeom>
        </p:spPr>
      </p:pic>
      <p:sp>
        <p:nvSpPr>
          <p:cNvPr id="16" name="TextBox 15">
            <a:extLst>
              <a:ext uri="{FF2B5EF4-FFF2-40B4-BE49-F238E27FC236}">
                <a16:creationId xmlns:a16="http://schemas.microsoft.com/office/drawing/2014/main" id="{C6E45ECA-B13F-AB48-A864-18034D22BEE2}"/>
              </a:ext>
            </a:extLst>
          </p:cNvPr>
          <p:cNvSpPr txBox="1"/>
          <p:nvPr/>
        </p:nvSpPr>
        <p:spPr>
          <a:xfrm>
            <a:off x="9965096" y="6445146"/>
            <a:ext cx="2197620" cy="338554"/>
          </a:xfrm>
          <a:prstGeom prst="rect">
            <a:avLst/>
          </a:prstGeom>
          <a:noFill/>
        </p:spPr>
        <p:txBody>
          <a:bodyPr wrap="square" rtlCol="0">
            <a:spAutoFit/>
          </a:bodyPr>
          <a:lstStyle/>
          <a:p>
            <a:pPr algn="r"/>
            <a:r>
              <a:rPr lang="en-US" sz="1600" dirty="0">
                <a:latin typeface="Arial" panose="020B0604020202020204" pitchFamily="34" charset="0"/>
                <a:cs typeface="Arial" panose="020B0604020202020204" pitchFamily="34" charset="0"/>
              </a:rPr>
              <a:t>ITRS 2013 MEMS</a:t>
            </a:r>
          </a:p>
        </p:txBody>
      </p:sp>
    </p:spTree>
    <p:extLst>
      <p:ext uri="{BB962C8B-B14F-4D97-AF65-F5344CB8AC3E}">
        <p14:creationId xmlns:p14="http://schemas.microsoft.com/office/powerpoint/2010/main" val="2465808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D02DC3-ECCB-EF4E-8BFE-04314946D623}"/>
              </a:ext>
            </a:extLst>
          </p:cNvPr>
          <p:cNvPicPr>
            <a:picLocks noGrp="1" noChangeAspect="1"/>
          </p:cNvPicPr>
          <p:nvPr>
            <p:ph idx="1"/>
          </p:nvPr>
        </p:nvPicPr>
        <p:blipFill rotWithShape="1">
          <a:blip r:embed="rId3"/>
          <a:srcRect b="12791"/>
          <a:stretch/>
        </p:blipFill>
        <p:spPr>
          <a:xfrm>
            <a:off x="20" y="10"/>
            <a:ext cx="12191980" cy="6857990"/>
          </a:xfrm>
          <a:prstGeom prst="rect">
            <a:avLst/>
          </a:prstGeom>
        </p:spPr>
      </p:pic>
    </p:spTree>
    <p:extLst>
      <p:ext uri="{BB962C8B-B14F-4D97-AF65-F5344CB8AC3E}">
        <p14:creationId xmlns:p14="http://schemas.microsoft.com/office/powerpoint/2010/main" val="1946779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DF534-4FE7-0043-A503-BDEEC67E16B0}"/>
              </a:ext>
            </a:extLst>
          </p:cNvPr>
          <p:cNvSpPr>
            <a:spLocks noGrp="1"/>
          </p:cNvSpPr>
          <p:nvPr>
            <p:ph type="title"/>
          </p:nvPr>
        </p:nvSpPr>
        <p:spPr>
          <a:xfrm>
            <a:off x="562873" y="238533"/>
            <a:ext cx="11066253" cy="1466626"/>
          </a:xfrm>
        </p:spPr>
        <p:txBody>
          <a:bodyPr>
            <a:noAutofit/>
          </a:bodyPr>
          <a:lstStyle/>
          <a:p>
            <a:pPr algn="ctr"/>
            <a:r>
              <a:rPr lang="en-US" sz="5400" b="1" dirty="0">
                <a:solidFill>
                  <a:srgbClr val="000000"/>
                </a:solidFill>
              </a:rPr>
              <a:t>Microelectromechanical Systems</a:t>
            </a:r>
            <a:endParaRPr lang="en-US" sz="6000" b="1" dirty="0"/>
          </a:p>
        </p:txBody>
      </p:sp>
      <p:sp>
        <p:nvSpPr>
          <p:cNvPr id="3" name="Content Placeholder 2">
            <a:extLst>
              <a:ext uri="{FF2B5EF4-FFF2-40B4-BE49-F238E27FC236}">
                <a16:creationId xmlns:a16="http://schemas.microsoft.com/office/drawing/2014/main" id="{A54D18CA-BFC0-1C46-BDEB-AEB4B70D92BE}"/>
              </a:ext>
            </a:extLst>
          </p:cNvPr>
          <p:cNvSpPr>
            <a:spLocks noGrp="1"/>
          </p:cNvSpPr>
          <p:nvPr>
            <p:ph idx="1"/>
          </p:nvPr>
        </p:nvSpPr>
        <p:spPr>
          <a:xfrm>
            <a:off x="562873" y="1601778"/>
            <a:ext cx="11066253" cy="1604603"/>
          </a:xfrm>
        </p:spPr>
        <p:txBody>
          <a:bodyPr>
            <a:normAutofit/>
          </a:bodyPr>
          <a:lstStyle/>
          <a:p>
            <a:pPr lvl="0"/>
            <a:r>
              <a:rPr lang="en-US" sz="3200" dirty="0">
                <a:solidFill>
                  <a:srgbClr val="000000"/>
                </a:solidFill>
              </a:rPr>
              <a:t>Combine electrical and mechanical components</a:t>
            </a:r>
          </a:p>
          <a:p>
            <a:r>
              <a:rPr lang="en-US" sz="3200" dirty="0"/>
              <a:t>Inertial sensors, optical devices, microphones, microfluidic devices, flow sensors, pressure sensors, IR sensors</a:t>
            </a:r>
          </a:p>
        </p:txBody>
      </p:sp>
      <p:pic>
        <p:nvPicPr>
          <p:cNvPr id="7" name="Picture 6">
            <a:extLst>
              <a:ext uri="{FF2B5EF4-FFF2-40B4-BE49-F238E27FC236}">
                <a16:creationId xmlns:a16="http://schemas.microsoft.com/office/drawing/2014/main" id="{AE1709F5-AEB8-7A47-8A50-34839333761B}"/>
              </a:ext>
            </a:extLst>
          </p:cNvPr>
          <p:cNvPicPr>
            <a:picLocks noChangeAspect="1"/>
          </p:cNvPicPr>
          <p:nvPr/>
        </p:nvPicPr>
        <p:blipFill rotWithShape="1">
          <a:blip r:embed="rId3"/>
          <a:srcRect t="12777" r="13256" b="17707"/>
          <a:stretch/>
        </p:blipFill>
        <p:spPr>
          <a:xfrm>
            <a:off x="-51759" y="3206381"/>
            <a:ext cx="12445190" cy="3686125"/>
          </a:xfrm>
          <a:prstGeom prst="rect">
            <a:avLst/>
          </a:prstGeom>
          <a:gradFill>
            <a:gsLst>
              <a:gs pos="0">
                <a:schemeClr val="accent1">
                  <a:lumMod val="5000"/>
                  <a:lumOff val="95000"/>
                  <a:alpha val="8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 name="Rectangle 7">
            <a:extLst>
              <a:ext uri="{FF2B5EF4-FFF2-40B4-BE49-F238E27FC236}">
                <a16:creationId xmlns:a16="http://schemas.microsoft.com/office/drawing/2014/main" id="{C1EBE47A-0578-034F-9535-B6F394E884B7}"/>
              </a:ext>
            </a:extLst>
          </p:cNvPr>
          <p:cNvSpPr/>
          <p:nvPr/>
        </p:nvSpPr>
        <p:spPr>
          <a:xfrm>
            <a:off x="-51759" y="3206381"/>
            <a:ext cx="12445190" cy="2498279"/>
          </a:xfrm>
          <a:prstGeom prst="rect">
            <a:avLst/>
          </a:prstGeom>
          <a:gradFill>
            <a:gsLst>
              <a:gs pos="54000">
                <a:srgbClr val="FBFCFE">
                  <a:alpha val="42000"/>
                  <a:lumMod val="0"/>
                  <a:lumOff val="100000"/>
                </a:srgbClr>
              </a:gs>
              <a:gs pos="96000">
                <a:schemeClr val="accent1">
                  <a:lumMod val="5000"/>
                  <a:lumOff val="95000"/>
                  <a:alpha val="0"/>
                </a:schemeClr>
              </a:gs>
              <a:gs pos="1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9DCA9C-8705-E141-AFE2-1CC74A46515E}"/>
              </a:ext>
            </a:extLst>
          </p:cNvPr>
          <p:cNvSpPr/>
          <p:nvPr/>
        </p:nvSpPr>
        <p:spPr>
          <a:xfrm>
            <a:off x="0" y="6524344"/>
            <a:ext cx="3526928" cy="307777"/>
          </a:xfrm>
          <a:prstGeom prst="rect">
            <a:avLst/>
          </a:prstGeom>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https://mems-</a:t>
            </a:r>
            <a:r>
              <a:rPr lang="en-US" sz="1400" dirty="0" err="1">
                <a:solidFill>
                  <a:schemeClr val="bg1"/>
                </a:solidFill>
                <a:latin typeface="Arial" panose="020B0604020202020204" pitchFamily="34" charset="0"/>
                <a:cs typeface="Arial" panose="020B0604020202020204" pitchFamily="34" charset="0"/>
              </a:rPr>
              <a:t>iss.com</a:t>
            </a:r>
            <a:r>
              <a:rPr lang="en-US" sz="1400" dirty="0">
                <a:solidFill>
                  <a:schemeClr val="bg1"/>
                </a:solidFill>
                <a:latin typeface="Arial" panose="020B0604020202020204" pitchFamily="34" charset="0"/>
                <a:cs typeface="Arial" panose="020B0604020202020204" pitchFamily="34" charset="0"/>
              </a:rPr>
              <a:t>/mems-technologies/</a:t>
            </a:r>
          </a:p>
        </p:txBody>
      </p:sp>
    </p:spTree>
    <p:extLst>
      <p:ext uri="{BB962C8B-B14F-4D97-AF65-F5344CB8AC3E}">
        <p14:creationId xmlns:p14="http://schemas.microsoft.com/office/powerpoint/2010/main" val="685024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7D00B5-8A44-5F4A-BA1D-AA5BBA00F40F}"/>
              </a:ext>
            </a:extLst>
          </p:cNvPr>
          <p:cNvPicPr>
            <a:picLocks noChangeAspect="1"/>
          </p:cNvPicPr>
          <p:nvPr/>
        </p:nvPicPr>
        <p:blipFill rotWithShape="1">
          <a:blip r:embed="rId2"/>
          <a:srcRect t="8980" r="2" b="35175"/>
          <a:stretch/>
        </p:blipFill>
        <p:spPr>
          <a:xfrm>
            <a:off x="0" y="1"/>
            <a:ext cx="12192000" cy="6858000"/>
          </a:xfrm>
          <a:prstGeom prst="rect">
            <a:avLst/>
          </a:prstGeom>
        </p:spPr>
      </p:pic>
      <p:sp>
        <p:nvSpPr>
          <p:cNvPr id="2" name="Title 1">
            <a:extLst>
              <a:ext uri="{FF2B5EF4-FFF2-40B4-BE49-F238E27FC236}">
                <a16:creationId xmlns:a16="http://schemas.microsoft.com/office/drawing/2014/main" id="{A4DB6A72-F14F-F441-ACE3-27FE67359CF9}"/>
              </a:ext>
            </a:extLst>
          </p:cNvPr>
          <p:cNvSpPr>
            <a:spLocks noGrp="1"/>
          </p:cNvSpPr>
          <p:nvPr>
            <p:ph type="title"/>
          </p:nvPr>
        </p:nvSpPr>
        <p:spPr>
          <a:xfrm>
            <a:off x="3161464" y="741872"/>
            <a:ext cx="7034958" cy="1155939"/>
          </a:xfrm>
          <a:noFill/>
        </p:spPr>
        <p:txBody>
          <a:bodyPr vert="horz" lIns="91440" tIns="45720" rIns="91440" bIns="45720" rtlCol="0" anchor="b">
            <a:normAutofit fontScale="90000"/>
          </a:bodyPr>
          <a:lstStyle/>
          <a:p>
            <a:r>
              <a:rPr lang="en-US" sz="8000" b="1"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931066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19AF86-DB00-1C42-B5FB-118DC552C1A1}"/>
              </a:ext>
            </a:extLst>
          </p:cNvPr>
          <p:cNvPicPr>
            <a:picLocks noChangeAspect="1"/>
          </p:cNvPicPr>
          <p:nvPr/>
        </p:nvPicPr>
        <p:blipFill>
          <a:blip r:embed="rId3"/>
          <a:stretch>
            <a:fillRect/>
          </a:stretch>
        </p:blipFill>
        <p:spPr>
          <a:xfrm>
            <a:off x="3991964" y="17843"/>
            <a:ext cx="8200036" cy="5811838"/>
          </a:xfrm>
          <a:prstGeom prst="rect">
            <a:avLst/>
          </a:prstGeom>
        </p:spPr>
      </p:pic>
      <p:sp>
        <p:nvSpPr>
          <p:cNvPr id="2" name="Title 1">
            <a:extLst>
              <a:ext uri="{FF2B5EF4-FFF2-40B4-BE49-F238E27FC236}">
                <a16:creationId xmlns:a16="http://schemas.microsoft.com/office/drawing/2014/main" id="{B06D1AF3-8907-3F44-B64E-C936647FEC24}"/>
              </a:ext>
            </a:extLst>
          </p:cNvPr>
          <p:cNvSpPr>
            <a:spLocks noGrp="1"/>
          </p:cNvSpPr>
          <p:nvPr>
            <p:ph type="title"/>
          </p:nvPr>
        </p:nvSpPr>
        <p:spPr>
          <a:xfrm>
            <a:off x="195104" y="1849410"/>
            <a:ext cx="10515600" cy="1325563"/>
          </a:xfrm>
        </p:spPr>
        <p:txBody>
          <a:bodyPr>
            <a:normAutofit/>
          </a:bodyPr>
          <a:lstStyle/>
          <a:p>
            <a:r>
              <a:rPr lang="en-US" sz="6000" b="1" dirty="0"/>
              <a:t>Early MEMS</a:t>
            </a:r>
          </a:p>
        </p:txBody>
      </p:sp>
      <p:sp>
        <p:nvSpPr>
          <p:cNvPr id="3" name="Content Placeholder 2">
            <a:extLst>
              <a:ext uri="{FF2B5EF4-FFF2-40B4-BE49-F238E27FC236}">
                <a16:creationId xmlns:a16="http://schemas.microsoft.com/office/drawing/2014/main" id="{07960FDB-BA8F-134F-9962-9930AF546CD3}"/>
              </a:ext>
            </a:extLst>
          </p:cNvPr>
          <p:cNvSpPr>
            <a:spLocks noGrp="1"/>
          </p:cNvSpPr>
          <p:nvPr>
            <p:ph idx="1"/>
          </p:nvPr>
        </p:nvSpPr>
        <p:spPr>
          <a:xfrm>
            <a:off x="0" y="3140013"/>
            <a:ext cx="6970143" cy="3502327"/>
          </a:xfrm>
          <a:solidFill>
            <a:schemeClr val="tx1">
              <a:lumMod val="75000"/>
              <a:lumOff val="25000"/>
              <a:alpha val="17000"/>
            </a:schemeClr>
          </a:solidFill>
        </p:spPr>
        <p:txBody>
          <a:bodyPr>
            <a:normAutofit/>
          </a:bodyPr>
          <a:lstStyle/>
          <a:p>
            <a:r>
              <a:rPr lang="en-US" sz="3200" b="1" dirty="0"/>
              <a:t>1954</a:t>
            </a:r>
            <a:r>
              <a:rPr lang="en-US" sz="3200" dirty="0"/>
              <a:t> – C. S. Smith noted Si and Ge were </a:t>
            </a:r>
            <a:r>
              <a:rPr lang="en-US" sz="3200" dirty="0" err="1"/>
              <a:t>piezoresistive</a:t>
            </a:r>
            <a:r>
              <a:rPr lang="en-US" sz="3200" dirty="0"/>
              <a:t> materials</a:t>
            </a:r>
          </a:p>
          <a:p>
            <a:r>
              <a:rPr lang="en-US" sz="3200" b="1" dirty="0"/>
              <a:t>1964</a:t>
            </a:r>
            <a:r>
              <a:rPr lang="en-US" sz="3200" dirty="0"/>
              <a:t> – Harvey Nathanson and team fabricated resonant gate transistor (RGT)</a:t>
            </a:r>
          </a:p>
          <a:p>
            <a:r>
              <a:rPr lang="en-US" sz="3200" b="1" dirty="0"/>
              <a:t>1982</a:t>
            </a:r>
            <a:r>
              <a:rPr lang="en-US" sz="3200" dirty="0"/>
              <a:t> – Kurt Peterson published ”Silicon as a </a:t>
            </a:r>
            <a:r>
              <a:rPr lang="en-US" sz="3200" dirty="0" err="1"/>
              <a:t>Mechancial</a:t>
            </a:r>
            <a:r>
              <a:rPr lang="en-US" sz="3200" dirty="0"/>
              <a:t> Material”</a:t>
            </a:r>
          </a:p>
          <a:p>
            <a:endParaRPr lang="en-US" sz="3200" dirty="0"/>
          </a:p>
          <a:p>
            <a:pPr lvl="1"/>
            <a:endParaRPr lang="en-US" sz="2800" dirty="0"/>
          </a:p>
        </p:txBody>
      </p:sp>
      <p:sp>
        <p:nvSpPr>
          <p:cNvPr id="5" name="Rectangle 4">
            <a:extLst>
              <a:ext uri="{FF2B5EF4-FFF2-40B4-BE49-F238E27FC236}">
                <a16:creationId xmlns:a16="http://schemas.microsoft.com/office/drawing/2014/main" id="{A3808CE8-41AF-6A49-B81E-2F18F282DE80}"/>
              </a:ext>
            </a:extLst>
          </p:cNvPr>
          <p:cNvSpPr/>
          <p:nvPr/>
        </p:nvSpPr>
        <p:spPr>
          <a:xfrm>
            <a:off x="7280694" y="6255382"/>
            <a:ext cx="4911306" cy="584775"/>
          </a:xfrm>
          <a:prstGeom prst="rect">
            <a:avLst/>
          </a:prstGeom>
        </p:spPr>
        <p:txBody>
          <a:bodyPr wrap="square">
            <a:spAutoFit/>
          </a:bodyPr>
          <a:lstStyle/>
          <a:p>
            <a:pPr algn="r"/>
            <a:r>
              <a:rPr lang="en-US" sz="1600" dirty="0">
                <a:latin typeface="Arial" panose="020B0604020202020204" pitchFamily="34" charset="0"/>
                <a:cs typeface="Arial" panose="020B0604020202020204" pitchFamily="34" charset="0"/>
              </a:rPr>
              <a:t>Southwest Center for Microsystems Education (SCME) App_Intro_PK10_PG_May2017.docx</a:t>
            </a:r>
          </a:p>
        </p:txBody>
      </p:sp>
    </p:spTree>
    <p:extLst>
      <p:ext uri="{BB962C8B-B14F-4D97-AF65-F5344CB8AC3E}">
        <p14:creationId xmlns:p14="http://schemas.microsoft.com/office/powerpoint/2010/main" val="316037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29A5-D38A-EB40-B69B-A2FBE49C2025}"/>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b="1" kern="1200" dirty="0">
                <a:solidFill>
                  <a:schemeClr val="tx1"/>
                </a:solidFill>
                <a:cs typeface="Arial" panose="020B0604020202020204" pitchFamily="34" charset="0"/>
              </a:rPr>
              <a:t>Types of Micromachining</a:t>
            </a:r>
          </a:p>
        </p:txBody>
      </p:sp>
      <p:pic>
        <p:nvPicPr>
          <p:cNvPr id="4" name="Picture 3">
            <a:extLst>
              <a:ext uri="{FF2B5EF4-FFF2-40B4-BE49-F238E27FC236}">
                <a16:creationId xmlns:a16="http://schemas.microsoft.com/office/drawing/2014/main" id="{93F9A8CE-4EDD-F949-A1C7-3059DCB15857}"/>
              </a:ext>
            </a:extLst>
          </p:cNvPr>
          <p:cNvPicPr>
            <a:picLocks noChangeAspect="1"/>
          </p:cNvPicPr>
          <p:nvPr/>
        </p:nvPicPr>
        <p:blipFill rotWithShape="1">
          <a:blip r:embed="rId3"/>
          <a:srcRect l="22333" r="2368" b="-2"/>
          <a:stretch/>
        </p:blipFill>
        <p:spPr>
          <a:xfrm>
            <a:off x="321628" y="320511"/>
            <a:ext cx="3794760" cy="3930978"/>
          </a:xfrm>
          <a:prstGeom prst="rect">
            <a:avLst/>
          </a:prstGeom>
        </p:spPr>
      </p:pic>
      <p:pic>
        <p:nvPicPr>
          <p:cNvPr id="8" name="Picture 7">
            <a:extLst>
              <a:ext uri="{FF2B5EF4-FFF2-40B4-BE49-F238E27FC236}">
                <a16:creationId xmlns:a16="http://schemas.microsoft.com/office/drawing/2014/main" id="{598C3EDC-190B-0645-8844-63D0FDC57DF9}"/>
              </a:ext>
            </a:extLst>
          </p:cNvPr>
          <p:cNvPicPr>
            <a:picLocks noChangeAspect="1"/>
          </p:cNvPicPr>
          <p:nvPr/>
        </p:nvPicPr>
        <p:blipFill rotWithShape="1">
          <a:blip r:embed="rId4"/>
          <a:srcRect l="10588" t="4" r="14822" b="11437"/>
          <a:stretch/>
        </p:blipFill>
        <p:spPr>
          <a:xfrm>
            <a:off x="4198385" y="320511"/>
            <a:ext cx="3794760" cy="3930978"/>
          </a:xfrm>
          <a:prstGeom prst="rect">
            <a:avLst/>
          </a:prstGeom>
        </p:spPr>
      </p:pic>
      <p:pic>
        <p:nvPicPr>
          <p:cNvPr id="5" name="Picture 4">
            <a:extLst>
              <a:ext uri="{FF2B5EF4-FFF2-40B4-BE49-F238E27FC236}">
                <a16:creationId xmlns:a16="http://schemas.microsoft.com/office/drawing/2014/main" id="{0E5A348F-124D-DB4E-BA9E-857A71CA8532}"/>
              </a:ext>
            </a:extLst>
          </p:cNvPr>
          <p:cNvPicPr>
            <a:picLocks noChangeAspect="1"/>
          </p:cNvPicPr>
          <p:nvPr/>
        </p:nvPicPr>
        <p:blipFill rotWithShape="1">
          <a:blip r:embed="rId5"/>
          <a:srcRect l="39365" r="2419" b="10325"/>
          <a:stretch/>
        </p:blipFill>
        <p:spPr>
          <a:xfrm>
            <a:off x="8075142" y="320511"/>
            <a:ext cx="3794760" cy="3930978"/>
          </a:xfrm>
          <a:prstGeom prst="rect">
            <a:avLst/>
          </a:prstGeom>
        </p:spPr>
      </p:pic>
      <p:cxnSp>
        <p:nvCxnSpPr>
          <p:cNvPr id="13" name="Straight Connector 12">
            <a:extLst>
              <a:ext uri="{FF2B5EF4-FFF2-40B4-BE49-F238E27FC236}">
                <a16:creationId xmlns:a16="http://schemas.microsoft.com/office/drawing/2014/main" id="{60188E89-AF78-40F6-B787-E9BD9C6256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F71D6B0-F91B-4843-8157-63F4DA909734}"/>
              </a:ext>
            </a:extLst>
          </p:cNvPr>
          <p:cNvSpPr txBox="1"/>
          <p:nvPr/>
        </p:nvSpPr>
        <p:spPr>
          <a:xfrm>
            <a:off x="4198385" y="3713908"/>
            <a:ext cx="3773922" cy="523220"/>
          </a:xfrm>
          <a:prstGeom prst="rect">
            <a:avLst/>
          </a:prstGeom>
          <a:solidFill>
            <a:schemeClr val="tx1">
              <a:alpha val="21000"/>
            </a:schemeClr>
          </a:solidFill>
        </p:spPr>
        <p:txBody>
          <a:bodyPr wrap="square" rtlCol="0">
            <a:spAutoFit/>
          </a:bodyPr>
          <a:lstStyle/>
          <a:p>
            <a:pPr algn="r"/>
            <a:r>
              <a:rPr lang="en-US" sz="1400" dirty="0">
                <a:solidFill>
                  <a:schemeClr val="bg1"/>
                </a:solidFill>
                <a:latin typeface="Arial" panose="020B0604020202020204" pitchFamily="34" charset="0"/>
                <a:cs typeface="Arial" panose="020B0604020202020204" pitchFamily="34" charset="0"/>
              </a:rPr>
              <a:t>Harmen </a:t>
            </a:r>
            <a:r>
              <a:rPr lang="en-US" sz="1400" dirty="0" err="1">
                <a:solidFill>
                  <a:schemeClr val="bg1"/>
                </a:solidFill>
                <a:latin typeface="Arial" panose="020B0604020202020204" pitchFamily="34" charset="0"/>
                <a:cs typeface="Arial" panose="020B0604020202020204" pitchFamily="34" charset="0"/>
              </a:rPr>
              <a:t>Droogendijk</a:t>
            </a:r>
            <a:r>
              <a:rPr lang="en-US" sz="1400" dirty="0">
                <a:solidFill>
                  <a:schemeClr val="bg1"/>
                </a:solidFill>
                <a:latin typeface="Arial" panose="020B0604020202020204" pitchFamily="34" charset="0"/>
                <a:cs typeface="Arial" panose="020B0604020202020204" pitchFamily="34" charset="0"/>
              </a:rPr>
              <a:t>, </a:t>
            </a:r>
          </a:p>
          <a:p>
            <a:pPr algn="r"/>
            <a:r>
              <a:rPr lang="en-US" sz="1400" dirty="0">
                <a:solidFill>
                  <a:schemeClr val="bg1"/>
                </a:solidFill>
                <a:latin typeface="Arial" panose="020B0604020202020204" pitchFamily="34" charset="0"/>
                <a:cs typeface="Arial" panose="020B0604020202020204" pitchFamily="34" charset="0"/>
              </a:rPr>
              <a:t>University of Twente, 2009</a:t>
            </a:r>
          </a:p>
        </p:txBody>
      </p:sp>
      <p:sp>
        <p:nvSpPr>
          <p:cNvPr id="14" name="TextBox 13">
            <a:extLst>
              <a:ext uri="{FF2B5EF4-FFF2-40B4-BE49-F238E27FC236}">
                <a16:creationId xmlns:a16="http://schemas.microsoft.com/office/drawing/2014/main" id="{DF1825FE-E76E-C94F-B88B-3AC11273FB87}"/>
              </a:ext>
            </a:extLst>
          </p:cNvPr>
          <p:cNvSpPr txBox="1"/>
          <p:nvPr/>
        </p:nvSpPr>
        <p:spPr>
          <a:xfrm>
            <a:off x="1930068" y="3911326"/>
            <a:ext cx="2125161" cy="307777"/>
          </a:xfrm>
          <a:prstGeom prst="rect">
            <a:avLst/>
          </a:prstGeom>
          <a:noFill/>
        </p:spPr>
        <p:txBody>
          <a:bodyPr wrap="square" rtlCol="0">
            <a:spAutoFit/>
          </a:bodyPr>
          <a:lstStyle/>
          <a:p>
            <a:pPr algn="r"/>
            <a:r>
              <a:rPr lang="en-US" sz="1400" dirty="0">
                <a:solidFill>
                  <a:schemeClr val="bg1"/>
                </a:solidFill>
                <a:latin typeface="Arial" panose="020B0604020202020204" pitchFamily="34" charset="0"/>
                <a:cs typeface="Arial" panose="020B0604020202020204" pitchFamily="34" charset="0"/>
              </a:rPr>
              <a:t>Sandia National Labs</a:t>
            </a:r>
          </a:p>
        </p:txBody>
      </p:sp>
      <p:sp>
        <p:nvSpPr>
          <p:cNvPr id="15" name="TextBox 14">
            <a:extLst>
              <a:ext uri="{FF2B5EF4-FFF2-40B4-BE49-F238E27FC236}">
                <a16:creationId xmlns:a16="http://schemas.microsoft.com/office/drawing/2014/main" id="{56CD05E7-D412-0F49-8FF6-5F18E15FF983}"/>
              </a:ext>
            </a:extLst>
          </p:cNvPr>
          <p:cNvSpPr txBox="1"/>
          <p:nvPr/>
        </p:nvSpPr>
        <p:spPr>
          <a:xfrm>
            <a:off x="8075142" y="3708583"/>
            <a:ext cx="3794760" cy="523220"/>
          </a:xfrm>
          <a:prstGeom prst="rect">
            <a:avLst/>
          </a:prstGeom>
          <a:solidFill>
            <a:schemeClr val="tx1">
              <a:alpha val="45000"/>
            </a:schemeClr>
          </a:solidFill>
        </p:spPr>
        <p:txBody>
          <a:bodyPr wrap="square" rtlCol="0">
            <a:spAutoFit/>
          </a:bodyPr>
          <a:lstStyle/>
          <a:p>
            <a:pPr algn="r"/>
            <a:r>
              <a:rPr lang="en-US" sz="1400" dirty="0">
                <a:solidFill>
                  <a:schemeClr val="bg1"/>
                </a:solidFill>
                <a:latin typeface="Arial" panose="020B0604020202020204" pitchFamily="34" charset="0"/>
                <a:cs typeface="Arial" panose="020B0604020202020204" pitchFamily="34" charset="0"/>
              </a:rPr>
              <a:t>G. </a:t>
            </a:r>
            <a:r>
              <a:rPr lang="en-US" sz="1400" dirty="0" err="1">
                <a:solidFill>
                  <a:schemeClr val="bg1"/>
                </a:solidFill>
                <a:latin typeface="Arial" panose="020B0604020202020204" pitchFamily="34" charset="0"/>
                <a:cs typeface="Arial" panose="020B0604020202020204" pitchFamily="34" charset="0"/>
              </a:rPr>
              <a:t>Genolet</a:t>
            </a:r>
            <a:r>
              <a:rPr lang="en-US" sz="1400" dirty="0">
                <a:solidFill>
                  <a:schemeClr val="bg1"/>
                </a:solidFill>
                <a:latin typeface="Arial" panose="020B0604020202020204" pitchFamily="34" charset="0"/>
                <a:cs typeface="Arial" panose="020B0604020202020204" pitchFamily="34" charset="0"/>
              </a:rPr>
              <a:t>, et al. </a:t>
            </a:r>
          </a:p>
          <a:p>
            <a:pPr algn="r"/>
            <a:r>
              <a:rPr lang="en-US" sz="1400" dirty="0">
                <a:solidFill>
                  <a:schemeClr val="bg1"/>
                </a:solidFill>
                <a:latin typeface="Arial" panose="020B0604020202020204" pitchFamily="34" charset="0"/>
                <a:cs typeface="Arial" panose="020B0604020202020204" pitchFamily="34" charset="0"/>
              </a:rPr>
              <a:t>Micromachines 2014, 5, 486-495</a:t>
            </a:r>
          </a:p>
        </p:txBody>
      </p:sp>
    </p:spTree>
    <p:extLst>
      <p:ext uri="{BB962C8B-B14F-4D97-AF65-F5344CB8AC3E}">
        <p14:creationId xmlns:p14="http://schemas.microsoft.com/office/powerpoint/2010/main" val="4027247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B0A62C-B4C1-8E42-BF12-CF90153069BA}"/>
              </a:ext>
            </a:extLst>
          </p:cNvPr>
          <p:cNvPicPr>
            <a:picLocks noChangeAspect="1"/>
          </p:cNvPicPr>
          <p:nvPr/>
        </p:nvPicPr>
        <p:blipFill rotWithShape="1">
          <a:blip r:embed="rId3"/>
          <a:srcRect t="2762"/>
          <a:stretch/>
        </p:blipFill>
        <p:spPr>
          <a:xfrm>
            <a:off x="5580993" y="0"/>
            <a:ext cx="7052554" cy="6858000"/>
          </a:xfrm>
          <a:prstGeom prst="rect">
            <a:avLst/>
          </a:prstGeom>
          <a:effectLst/>
        </p:spPr>
      </p:pic>
      <p:sp>
        <p:nvSpPr>
          <p:cNvPr id="2" name="Title 1">
            <a:extLst>
              <a:ext uri="{FF2B5EF4-FFF2-40B4-BE49-F238E27FC236}">
                <a16:creationId xmlns:a16="http://schemas.microsoft.com/office/drawing/2014/main" id="{894A40F3-10B6-CD4A-9827-7D5529CB4D43}"/>
              </a:ext>
            </a:extLst>
          </p:cNvPr>
          <p:cNvSpPr>
            <a:spLocks noGrp="1"/>
          </p:cNvSpPr>
          <p:nvPr>
            <p:ph type="title"/>
          </p:nvPr>
        </p:nvSpPr>
        <p:spPr>
          <a:xfrm>
            <a:off x="0" y="0"/>
            <a:ext cx="5580993" cy="6857999"/>
          </a:xfrm>
          <a:solidFill>
            <a:schemeClr val="tx1">
              <a:lumMod val="75000"/>
              <a:lumOff val="25000"/>
              <a:alpha val="79000"/>
            </a:schemeClr>
          </a:solidFill>
        </p:spPr>
        <p:txBody>
          <a:bodyPr>
            <a:normAutofit/>
          </a:bodyPr>
          <a:lstStyle/>
          <a:p>
            <a:pPr algn="ctr"/>
            <a:r>
              <a:rPr lang="en-US" sz="5400" b="1" dirty="0">
                <a:solidFill>
                  <a:schemeClr val="bg1"/>
                </a:solidFill>
              </a:rPr>
              <a:t>Surface Micromachining</a:t>
            </a:r>
          </a:p>
        </p:txBody>
      </p:sp>
    </p:spTree>
    <p:extLst>
      <p:ext uri="{BB962C8B-B14F-4D97-AF65-F5344CB8AC3E}">
        <p14:creationId xmlns:p14="http://schemas.microsoft.com/office/powerpoint/2010/main" val="535821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A3306-F91A-FA4F-87A2-A61CA748E8E1}"/>
              </a:ext>
            </a:extLst>
          </p:cNvPr>
          <p:cNvPicPr>
            <a:picLocks noChangeAspect="1"/>
          </p:cNvPicPr>
          <p:nvPr/>
        </p:nvPicPr>
        <p:blipFill rotWithShape="1">
          <a:blip r:embed="rId3"/>
          <a:srcRect r="22969"/>
          <a:stretch/>
        </p:blipFill>
        <p:spPr>
          <a:xfrm>
            <a:off x="9560638" y="1904457"/>
            <a:ext cx="2474760" cy="2728243"/>
          </a:xfrm>
          <a:prstGeom prst="rect">
            <a:avLst/>
          </a:prstGeom>
        </p:spPr>
      </p:pic>
      <p:pic>
        <p:nvPicPr>
          <p:cNvPr id="7" name="Picture 6">
            <a:extLst>
              <a:ext uri="{FF2B5EF4-FFF2-40B4-BE49-F238E27FC236}">
                <a16:creationId xmlns:a16="http://schemas.microsoft.com/office/drawing/2014/main" id="{63FDB260-9418-7745-AF8F-C831EB88765E}"/>
              </a:ext>
            </a:extLst>
          </p:cNvPr>
          <p:cNvPicPr>
            <a:picLocks noChangeAspect="1"/>
          </p:cNvPicPr>
          <p:nvPr/>
        </p:nvPicPr>
        <p:blipFill rotWithShape="1">
          <a:blip r:embed="rId4"/>
          <a:srcRect r="60578" b="84687"/>
          <a:stretch/>
        </p:blipFill>
        <p:spPr>
          <a:xfrm>
            <a:off x="782053" y="239504"/>
            <a:ext cx="3264598" cy="927686"/>
          </a:xfrm>
          <a:prstGeom prst="rect">
            <a:avLst/>
          </a:prstGeom>
        </p:spPr>
      </p:pic>
      <p:pic>
        <p:nvPicPr>
          <p:cNvPr id="8" name="Picture 7">
            <a:extLst>
              <a:ext uri="{FF2B5EF4-FFF2-40B4-BE49-F238E27FC236}">
                <a16:creationId xmlns:a16="http://schemas.microsoft.com/office/drawing/2014/main" id="{B808503E-5938-2943-9B14-5335713F0EB9}"/>
              </a:ext>
            </a:extLst>
          </p:cNvPr>
          <p:cNvPicPr>
            <a:picLocks noChangeAspect="1"/>
          </p:cNvPicPr>
          <p:nvPr/>
        </p:nvPicPr>
        <p:blipFill rotWithShape="1">
          <a:blip r:embed="rId5"/>
          <a:srcRect t="-1132" r="61491" b="72546"/>
          <a:stretch/>
        </p:blipFill>
        <p:spPr>
          <a:xfrm>
            <a:off x="5669439" y="0"/>
            <a:ext cx="3407398" cy="1749717"/>
          </a:xfrm>
          <a:prstGeom prst="rect">
            <a:avLst/>
          </a:prstGeom>
        </p:spPr>
      </p:pic>
      <p:sp>
        <p:nvSpPr>
          <p:cNvPr id="10" name="Rectangle 9">
            <a:extLst>
              <a:ext uri="{FF2B5EF4-FFF2-40B4-BE49-F238E27FC236}">
                <a16:creationId xmlns:a16="http://schemas.microsoft.com/office/drawing/2014/main" id="{5A8B6AD0-5423-154B-9C7C-4A32FB9D1976}"/>
              </a:ext>
            </a:extLst>
          </p:cNvPr>
          <p:cNvSpPr/>
          <p:nvPr/>
        </p:nvSpPr>
        <p:spPr>
          <a:xfrm>
            <a:off x="6929277" y="6534150"/>
            <a:ext cx="5262723" cy="338554"/>
          </a:xfrm>
          <a:prstGeom prst="rect">
            <a:avLst/>
          </a:prstGeom>
        </p:spPr>
        <p:txBody>
          <a:bodyPr wrap="none">
            <a:spAutoFit/>
          </a:bodyPr>
          <a:lstStyle/>
          <a:p>
            <a:pPr algn="r"/>
            <a:r>
              <a:rPr lang="en-US" sz="1600" dirty="0"/>
              <a:t>http://81.161.252.57/</a:t>
            </a:r>
            <a:r>
              <a:rPr lang="en-US" sz="1600" dirty="0" err="1"/>
              <a:t>ipci</a:t>
            </a:r>
            <a:r>
              <a:rPr lang="en-US" sz="1600" dirty="0"/>
              <a:t>/courses/technology/inde_374.htm</a:t>
            </a:r>
          </a:p>
        </p:txBody>
      </p:sp>
      <p:pic>
        <p:nvPicPr>
          <p:cNvPr id="11" name="Picture 10">
            <a:extLst>
              <a:ext uri="{FF2B5EF4-FFF2-40B4-BE49-F238E27FC236}">
                <a16:creationId xmlns:a16="http://schemas.microsoft.com/office/drawing/2014/main" id="{4CAAE024-5F2C-7743-88DB-1F75A695272C}"/>
              </a:ext>
            </a:extLst>
          </p:cNvPr>
          <p:cNvPicPr>
            <a:picLocks noChangeAspect="1"/>
          </p:cNvPicPr>
          <p:nvPr/>
        </p:nvPicPr>
        <p:blipFill rotWithShape="1">
          <a:blip r:embed="rId4"/>
          <a:srcRect t="14980" r="60578" b="59069"/>
          <a:stretch/>
        </p:blipFill>
        <p:spPr>
          <a:xfrm>
            <a:off x="782053" y="1369304"/>
            <a:ext cx="3264598" cy="1572126"/>
          </a:xfrm>
          <a:prstGeom prst="rect">
            <a:avLst/>
          </a:prstGeom>
        </p:spPr>
      </p:pic>
      <p:pic>
        <p:nvPicPr>
          <p:cNvPr id="12" name="Picture 11">
            <a:extLst>
              <a:ext uri="{FF2B5EF4-FFF2-40B4-BE49-F238E27FC236}">
                <a16:creationId xmlns:a16="http://schemas.microsoft.com/office/drawing/2014/main" id="{2791A373-368A-444A-9A37-6729B5C54261}"/>
              </a:ext>
            </a:extLst>
          </p:cNvPr>
          <p:cNvPicPr>
            <a:picLocks noChangeAspect="1"/>
          </p:cNvPicPr>
          <p:nvPr/>
        </p:nvPicPr>
        <p:blipFill rotWithShape="1">
          <a:blip r:embed="rId4"/>
          <a:srcRect t="44884" r="60578" b="37753"/>
          <a:stretch/>
        </p:blipFill>
        <p:spPr>
          <a:xfrm>
            <a:off x="782053" y="3207712"/>
            <a:ext cx="3264598" cy="1051885"/>
          </a:xfrm>
          <a:prstGeom prst="rect">
            <a:avLst/>
          </a:prstGeom>
        </p:spPr>
      </p:pic>
      <p:pic>
        <p:nvPicPr>
          <p:cNvPr id="13" name="Picture 12">
            <a:extLst>
              <a:ext uri="{FF2B5EF4-FFF2-40B4-BE49-F238E27FC236}">
                <a16:creationId xmlns:a16="http://schemas.microsoft.com/office/drawing/2014/main" id="{9FE6E26D-4A59-E744-9867-EE3750566F07}"/>
              </a:ext>
            </a:extLst>
          </p:cNvPr>
          <p:cNvPicPr>
            <a:picLocks noChangeAspect="1"/>
          </p:cNvPicPr>
          <p:nvPr/>
        </p:nvPicPr>
        <p:blipFill rotWithShape="1">
          <a:blip r:embed="rId4"/>
          <a:srcRect l="-1" t="62644" r="62419" b="19993"/>
          <a:stretch/>
        </p:blipFill>
        <p:spPr>
          <a:xfrm>
            <a:off x="858253" y="4397543"/>
            <a:ext cx="3112198" cy="1051885"/>
          </a:xfrm>
          <a:prstGeom prst="rect">
            <a:avLst/>
          </a:prstGeom>
        </p:spPr>
      </p:pic>
      <p:pic>
        <p:nvPicPr>
          <p:cNvPr id="14" name="Picture 13">
            <a:extLst>
              <a:ext uri="{FF2B5EF4-FFF2-40B4-BE49-F238E27FC236}">
                <a16:creationId xmlns:a16="http://schemas.microsoft.com/office/drawing/2014/main" id="{D37CD20D-61AA-D44A-8F9D-95429A6D0870}"/>
              </a:ext>
            </a:extLst>
          </p:cNvPr>
          <p:cNvPicPr>
            <a:picLocks noChangeAspect="1"/>
          </p:cNvPicPr>
          <p:nvPr/>
        </p:nvPicPr>
        <p:blipFill rotWithShape="1">
          <a:blip r:embed="rId4"/>
          <a:srcRect t="82637" r="60578"/>
          <a:stretch/>
        </p:blipFill>
        <p:spPr>
          <a:xfrm>
            <a:off x="782053" y="5651543"/>
            <a:ext cx="3264598" cy="1051884"/>
          </a:xfrm>
          <a:prstGeom prst="rect">
            <a:avLst/>
          </a:prstGeom>
        </p:spPr>
      </p:pic>
      <p:pic>
        <p:nvPicPr>
          <p:cNvPr id="15" name="Picture 14">
            <a:extLst>
              <a:ext uri="{FF2B5EF4-FFF2-40B4-BE49-F238E27FC236}">
                <a16:creationId xmlns:a16="http://schemas.microsoft.com/office/drawing/2014/main" id="{F10F4927-D0B4-B149-A65A-E760B503F7A9}"/>
              </a:ext>
            </a:extLst>
          </p:cNvPr>
          <p:cNvPicPr>
            <a:picLocks noChangeAspect="1"/>
          </p:cNvPicPr>
          <p:nvPr/>
        </p:nvPicPr>
        <p:blipFill rotWithShape="1">
          <a:blip r:embed="rId5"/>
          <a:srcRect t="31253" r="61491" b="45946"/>
          <a:stretch/>
        </p:blipFill>
        <p:spPr>
          <a:xfrm>
            <a:off x="5669439" y="2093426"/>
            <a:ext cx="3407398" cy="1395664"/>
          </a:xfrm>
          <a:prstGeom prst="rect">
            <a:avLst/>
          </a:prstGeom>
        </p:spPr>
      </p:pic>
      <p:pic>
        <p:nvPicPr>
          <p:cNvPr id="16" name="Picture 15">
            <a:extLst>
              <a:ext uri="{FF2B5EF4-FFF2-40B4-BE49-F238E27FC236}">
                <a16:creationId xmlns:a16="http://schemas.microsoft.com/office/drawing/2014/main" id="{ED79F8F2-C0BA-434D-A91F-7D345684BA0F}"/>
              </a:ext>
            </a:extLst>
          </p:cNvPr>
          <p:cNvPicPr>
            <a:picLocks noChangeAspect="1"/>
          </p:cNvPicPr>
          <p:nvPr/>
        </p:nvPicPr>
        <p:blipFill rotWithShape="1">
          <a:blip r:embed="rId5"/>
          <a:srcRect t="55429" r="59769" b="24386"/>
          <a:stretch/>
        </p:blipFill>
        <p:spPr>
          <a:xfrm>
            <a:off x="5593239" y="3832799"/>
            <a:ext cx="3559798" cy="1235532"/>
          </a:xfrm>
          <a:prstGeom prst="rect">
            <a:avLst/>
          </a:prstGeom>
        </p:spPr>
      </p:pic>
      <p:pic>
        <p:nvPicPr>
          <p:cNvPr id="17" name="Picture 16">
            <a:extLst>
              <a:ext uri="{FF2B5EF4-FFF2-40B4-BE49-F238E27FC236}">
                <a16:creationId xmlns:a16="http://schemas.microsoft.com/office/drawing/2014/main" id="{FA939FA6-7B77-2948-897A-35238FC7A9BC}"/>
              </a:ext>
            </a:extLst>
          </p:cNvPr>
          <p:cNvPicPr>
            <a:picLocks noChangeAspect="1"/>
          </p:cNvPicPr>
          <p:nvPr/>
        </p:nvPicPr>
        <p:blipFill rotWithShape="1">
          <a:blip r:embed="rId5"/>
          <a:srcRect t="79815" r="59769"/>
          <a:stretch/>
        </p:blipFill>
        <p:spPr>
          <a:xfrm>
            <a:off x="5593239" y="5412039"/>
            <a:ext cx="3559798" cy="1235532"/>
          </a:xfrm>
          <a:prstGeom prst="rect">
            <a:avLst/>
          </a:prstGeom>
        </p:spPr>
      </p:pic>
    </p:spTree>
    <p:extLst>
      <p:ext uri="{BB962C8B-B14F-4D97-AF65-F5344CB8AC3E}">
        <p14:creationId xmlns:p14="http://schemas.microsoft.com/office/powerpoint/2010/main" val="21365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8F37-524C-9444-B6F8-118B5AF084BD}"/>
              </a:ext>
            </a:extLst>
          </p:cNvPr>
          <p:cNvSpPr>
            <a:spLocks noGrp="1"/>
          </p:cNvSpPr>
          <p:nvPr>
            <p:ph type="title"/>
          </p:nvPr>
        </p:nvSpPr>
        <p:spPr/>
        <p:txBody>
          <a:bodyPr/>
          <a:lstStyle/>
          <a:p>
            <a:pPr algn="ctr"/>
            <a:r>
              <a:rPr lang="en-US" b="1" dirty="0"/>
              <a:t>Chemical Mechanical Polishing (CMP)</a:t>
            </a:r>
          </a:p>
        </p:txBody>
      </p:sp>
      <p:pic>
        <p:nvPicPr>
          <p:cNvPr id="5" name="Content Placeholder 4">
            <a:extLst>
              <a:ext uri="{FF2B5EF4-FFF2-40B4-BE49-F238E27FC236}">
                <a16:creationId xmlns:a16="http://schemas.microsoft.com/office/drawing/2014/main" id="{FC952A72-6950-0944-B20C-E90FE1BB1982}"/>
              </a:ext>
            </a:extLst>
          </p:cNvPr>
          <p:cNvPicPr>
            <a:picLocks noGrp="1" noChangeAspect="1"/>
          </p:cNvPicPr>
          <p:nvPr>
            <p:ph idx="1"/>
          </p:nvPr>
        </p:nvPicPr>
        <p:blipFill>
          <a:blip r:embed="rId3"/>
          <a:stretch>
            <a:fillRect/>
          </a:stretch>
        </p:blipFill>
        <p:spPr>
          <a:xfrm>
            <a:off x="6163072" y="1690689"/>
            <a:ext cx="5873767" cy="4332424"/>
          </a:xfrm>
          <a:prstGeom prst="rect">
            <a:avLst/>
          </a:prstGeom>
        </p:spPr>
      </p:pic>
      <p:pic>
        <p:nvPicPr>
          <p:cNvPr id="4" name="Picture 3">
            <a:extLst>
              <a:ext uri="{FF2B5EF4-FFF2-40B4-BE49-F238E27FC236}">
                <a16:creationId xmlns:a16="http://schemas.microsoft.com/office/drawing/2014/main" id="{B16C36FB-DB8F-6F44-BB2D-BD2118A95588}"/>
              </a:ext>
            </a:extLst>
          </p:cNvPr>
          <p:cNvPicPr>
            <a:picLocks noChangeAspect="1"/>
          </p:cNvPicPr>
          <p:nvPr/>
        </p:nvPicPr>
        <p:blipFill>
          <a:blip r:embed="rId4"/>
          <a:stretch>
            <a:fillRect/>
          </a:stretch>
        </p:blipFill>
        <p:spPr>
          <a:xfrm>
            <a:off x="155161" y="1690689"/>
            <a:ext cx="5895263" cy="4332424"/>
          </a:xfrm>
          <a:prstGeom prst="rect">
            <a:avLst/>
          </a:prstGeom>
        </p:spPr>
      </p:pic>
      <p:sp>
        <p:nvSpPr>
          <p:cNvPr id="7" name="Rectangle 6">
            <a:extLst>
              <a:ext uri="{FF2B5EF4-FFF2-40B4-BE49-F238E27FC236}">
                <a16:creationId xmlns:a16="http://schemas.microsoft.com/office/drawing/2014/main" id="{A5F28370-833C-CE48-86EA-41D1FF43F5A6}"/>
              </a:ext>
            </a:extLst>
          </p:cNvPr>
          <p:cNvSpPr/>
          <p:nvPr/>
        </p:nvSpPr>
        <p:spPr>
          <a:xfrm>
            <a:off x="9032161" y="6521108"/>
            <a:ext cx="3159839"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Sandia National Laboratories</a:t>
            </a:r>
          </a:p>
        </p:txBody>
      </p:sp>
    </p:spTree>
    <p:extLst>
      <p:ext uri="{BB962C8B-B14F-4D97-AF65-F5344CB8AC3E}">
        <p14:creationId xmlns:p14="http://schemas.microsoft.com/office/powerpoint/2010/main" val="192490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95B83-D4F7-6648-B891-AAF36F9B3E0F}"/>
              </a:ext>
            </a:extLst>
          </p:cNvPr>
          <p:cNvSpPr txBox="1">
            <a:spLocks/>
          </p:cNvSpPr>
          <p:nvPr/>
        </p:nvSpPr>
        <p:spPr>
          <a:xfrm>
            <a:off x="6611007" y="1"/>
            <a:ext cx="5580993" cy="6857999"/>
          </a:xfrm>
          <a:prstGeom prst="rect">
            <a:avLst/>
          </a:prstGeom>
          <a:solidFill>
            <a:schemeClr val="tx1">
              <a:lumMod val="75000"/>
              <a:lumOff val="25000"/>
              <a:alpha val="79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pPr algn="ctr"/>
            <a:r>
              <a:rPr lang="en-US" sz="5400" b="1" dirty="0">
                <a:solidFill>
                  <a:schemeClr val="bg1"/>
                </a:solidFill>
              </a:rPr>
              <a:t>Bulk Micromachining</a:t>
            </a:r>
          </a:p>
        </p:txBody>
      </p:sp>
      <p:pic>
        <p:nvPicPr>
          <p:cNvPr id="8" name="Picture 7">
            <a:extLst>
              <a:ext uri="{FF2B5EF4-FFF2-40B4-BE49-F238E27FC236}">
                <a16:creationId xmlns:a16="http://schemas.microsoft.com/office/drawing/2014/main" id="{D3D06207-ED38-7A42-98CE-29EE09585638}"/>
              </a:ext>
            </a:extLst>
          </p:cNvPr>
          <p:cNvPicPr>
            <a:picLocks noChangeAspect="1"/>
          </p:cNvPicPr>
          <p:nvPr/>
        </p:nvPicPr>
        <p:blipFill rotWithShape="1">
          <a:blip r:embed="rId3"/>
          <a:srcRect t="2351" r="30187"/>
          <a:stretch/>
        </p:blipFill>
        <p:spPr>
          <a:xfrm>
            <a:off x="0" y="1"/>
            <a:ext cx="6611007" cy="6857999"/>
          </a:xfrm>
          <a:prstGeom prst="rect">
            <a:avLst/>
          </a:prstGeom>
        </p:spPr>
      </p:pic>
      <p:sp>
        <p:nvSpPr>
          <p:cNvPr id="9" name="Rectangle 8">
            <a:extLst>
              <a:ext uri="{FF2B5EF4-FFF2-40B4-BE49-F238E27FC236}">
                <a16:creationId xmlns:a16="http://schemas.microsoft.com/office/drawing/2014/main" id="{C2FA9D23-B8DF-CE46-867C-A55A7DD6E436}"/>
              </a:ext>
            </a:extLst>
          </p:cNvPr>
          <p:cNvSpPr/>
          <p:nvPr/>
        </p:nvSpPr>
        <p:spPr>
          <a:xfrm>
            <a:off x="0" y="6550223"/>
            <a:ext cx="3238500" cy="307777"/>
          </a:xfrm>
          <a:prstGeom prst="rect">
            <a:avLst/>
          </a:prstGeom>
          <a:solidFill>
            <a:schemeClr val="tx1">
              <a:lumMod val="75000"/>
              <a:lumOff val="25000"/>
              <a:alpha val="36000"/>
            </a:schemeClr>
          </a:solidFill>
        </p:spPr>
        <p:txBody>
          <a:bodyPr wrap="square">
            <a:spAutoFit/>
          </a:bodyPr>
          <a:lstStyle/>
          <a:p>
            <a:pPr algn="r"/>
            <a:r>
              <a:rPr lang="en-US" sz="1400" dirty="0">
                <a:solidFill>
                  <a:schemeClr val="bg1"/>
                </a:solidFill>
                <a:latin typeface="Arial" panose="020B0604020202020204" pitchFamily="34" charset="0"/>
                <a:cs typeface="Arial" panose="020B0604020202020204" pitchFamily="34" charset="0"/>
              </a:rPr>
              <a:t>C. Ionescu-Zanetti, et al (PNAS, 2005)</a:t>
            </a:r>
          </a:p>
        </p:txBody>
      </p:sp>
    </p:spTree>
    <p:extLst>
      <p:ext uri="{BB962C8B-B14F-4D97-AF65-F5344CB8AC3E}">
        <p14:creationId xmlns:p14="http://schemas.microsoft.com/office/powerpoint/2010/main" val="322653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E92BC3-A97A-7A46-9355-2564723BA673}"/>
              </a:ext>
            </a:extLst>
          </p:cNvPr>
          <p:cNvPicPr>
            <a:picLocks noChangeAspect="1"/>
          </p:cNvPicPr>
          <p:nvPr/>
        </p:nvPicPr>
        <p:blipFill rotWithShape="1">
          <a:blip r:embed="rId3"/>
          <a:srcRect l="-1" r="62195" b="76191"/>
          <a:stretch/>
        </p:blipFill>
        <p:spPr>
          <a:xfrm>
            <a:off x="368968" y="468012"/>
            <a:ext cx="5045244" cy="1489126"/>
          </a:xfrm>
          <a:prstGeom prst="rect">
            <a:avLst/>
          </a:prstGeom>
        </p:spPr>
      </p:pic>
      <p:pic>
        <p:nvPicPr>
          <p:cNvPr id="5" name="Picture 4">
            <a:extLst>
              <a:ext uri="{FF2B5EF4-FFF2-40B4-BE49-F238E27FC236}">
                <a16:creationId xmlns:a16="http://schemas.microsoft.com/office/drawing/2014/main" id="{85F6AAF9-2166-E043-AEEE-26B4AAB2A753}"/>
              </a:ext>
            </a:extLst>
          </p:cNvPr>
          <p:cNvPicPr>
            <a:picLocks noChangeAspect="1"/>
          </p:cNvPicPr>
          <p:nvPr/>
        </p:nvPicPr>
        <p:blipFill rotWithShape="1">
          <a:blip r:embed="rId4"/>
          <a:srcRect l="1" t="6065" r="62194" b="50309"/>
          <a:stretch/>
        </p:blipFill>
        <p:spPr>
          <a:xfrm>
            <a:off x="6673516" y="1337542"/>
            <a:ext cx="5045243" cy="1701739"/>
          </a:xfrm>
          <a:prstGeom prst="rect">
            <a:avLst/>
          </a:prstGeom>
        </p:spPr>
      </p:pic>
      <p:pic>
        <p:nvPicPr>
          <p:cNvPr id="6" name="Picture 5">
            <a:extLst>
              <a:ext uri="{FF2B5EF4-FFF2-40B4-BE49-F238E27FC236}">
                <a16:creationId xmlns:a16="http://schemas.microsoft.com/office/drawing/2014/main" id="{939606E6-B108-4C41-B4CE-E061964EF669}"/>
              </a:ext>
            </a:extLst>
          </p:cNvPr>
          <p:cNvPicPr>
            <a:picLocks noChangeAspect="1"/>
          </p:cNvPicPr>
          <p:nvPr/>
        </p:nvPicPr>
        <p:blipFill rotWithShape="1">
          <a:blip r:embed="rId3"/>
          <a:srcRect l="1" t="26759" r="62194" b="46822"/>
          <a:stretch/>
        </p:blipFill>
        <p:spPr>
          <a:xfrm>
            <a:off x="368968" y="2124823"/>
            <a:ext cx="5045244" cy="1652337"/>
          </a:xfrm>
          <a:prstGeom prst="rect">
            <a:avLst/>
          </a:prstGeom>
        </p:spPr>
      </p:pic>
      <p:pic>
        <p:nvPicPr>
          <p:cNvPr id="7" name="Picture 6">
            <a:extLst>
              <a:ext uri="{FF2B5EF4-FFF2-40B4-BE49-F238E27FC236}">
                <a16:creationId xmlns:a16="http://schemas.microsoft.com/office/drawing/2014/main" id="{47EE6EDA-082A-544A-B83C-EE5323768092}"/>
              </a:ext>
            </a:extLst>
          </p:cNvPr>
          <p:cNvPicPr>
            <a:picLocks noChangeAspect="1"/>
          </p:cNvPicPr>
          <p:nvPr/>
        </p:nvPicPr>
        <p:blipFill rotWithShape="1">
          <a:blip r:embed="rId3"/>
          <a:srcRect l="1" t="57924" r="62194" b="2704"/>
          <a:stretch/>
        </p:blipFill>
        <p:spPr>
          <a:xfrm>
            <a:off x="368968" y="3944844"/>
            <a:ext cx="5045244" cy="2462463"/>
          </a:xfrm>
          <a:prstGeom prst="rect">
            <a:avLst/>
          </a:prstGeom>
        </p:spPr>
      </p:pic>
      <p:pic>
        <p:nvPicPr>
          <p:cNvPr id="8" name="Picture 7">
            <a:extLst>
              <a:ext uri="{FF2B5EF4-FFF2-40B4-BE49-F238E27FC236}">
                <a16:creationId xmlns:a16="http://schemas.microsoft.com/office/drawing/2014/main" id="{5EF4F1F5-76DD-F748-A239-B68D8FF914B1}"/>
              </a:ext>
            </a:extLst>
          </p:cNvPr>
          <p:cNvPicPr>
            <a:picLocks noChangeAspect="1"/>
          </p:cNvPicPr>
          <p:nvPr/>
        </p:nvPicPr>
        <p:blipFill rotWithShape="1">
          <a:blip r:embed="rId4"/>
          <a:srcRect l="1" t="56374" r="62194"/>
          <a:stretch/>
        </p:blipFill>
        <p:spPr>
          <a:xfrm>
            <a:off x="6673516" y="3750246"/>
            <a:ext cx="5045243" cy="1701739"/>
          </a:xfrm>
          <a:prstGeom prst="rect">
            <a:avLst/>
          </a:prstGeom>
        </p:spPr>
      </p:pic>
      <p:sp>
        <p:nvSpPr>
          <p:cNvPr id="9" name="Rectangle 8">
            <a:extLst>
              <a:ext uri="{FF2B5EF4-FFF2-40B4-BE49-F238E27FC236}">
                <a16:creationId xmlns:a16="http://schemas.microsoft.com/office/drawing/2014/main" id="{4B357DB5-953D-CC4F-837E-B08D0729851F}"/>
              </a:ext>
            </a:extLst>
          </p:cNvPr>
          <p:cNvSpPr/>
          <p:nvPr/>
        </p:nvSpPr>
        <p:spPr>
          <a:xfrm>
            <a:off x="7373052" y="6550223"/>
            <a:ext cx="4818948" cy="307777"/>
          </a:xfrm>
          <a:prstGeom prst="rect">
            <a:avLst/>
          </a:prstGeom>
        </p:spPr>
        <p:txBody>
          <a:bodyPr wrap="none">
            <a:spAutoFit/>
          </a:bodyPr>
          <a:lstStyle/>
          <a:p>
            <a:pPr algn="r"/>
            <a:r>
              <a:rPr lang="en-US" sz="1400" dirty="0">
                <a:latin typeface="Arial" panose="020B0604020202020204" pitchFamily="34" charset="0"/>
                <a:cs typeface="Arial" panose="020B0604020202020204" pitchFamily="34" charset="0"/>
              </a:rPr>
              <a:t>http://81.161.252.57/</a:t>
            </a:r>
            <a:r>
              <a:rPr lang="en-US" sz="1400" dirty="0" err="1">
                <a:latin typeface="Arial" panose="020B0604020202020204" pitchFamily="34" charset="0"/>
                <a:cs typeface="Arial" panose="020B0604020202020204" pitchFamily="34" charset="0"/>
              </a:rPr>
              <a:t>ipci</a:t>
            </a:r>
            <a:r>
              <a:rPr lang="en-US" sz="1400" dirty="0">
                <a:latin typeface="Arial" panose="020B0604020202020204" pitchFamily="34" charset="0"/>
                <a:cs typeface="Arial" panose="020B0604020202020204" pitchFamily="34" charset="0"/>
              </a:rPr>
              <a:t>/courses/technology/inde_376.htm</a:t>
            </a:r>
          </a:p>
        </p:txBody>
      </p:sp>
    </p:spTree>
    <p:extLst>
      <p:ext uri="{BB962C8B-B14F-4D97-AF65-F5344CB8AC3E}">
        <p14:creationId xmlns:p14="http://schemas.microsoft.com/office/powerpoint/2010/main" val="111075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820</Words>
  <Application>Microsoft Office PowerPoint</Application>
  <PresentationFormat>Widescreen</PresentationFormat>
  <Paragraphs>149</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Cambria Math</vt:lpstr>
      <vt:lpstr>Office Theme</vt:lpstr>
      <vt:lpstr>An Introduction to MEMS</vt:lpstr>
      <vt:lpstr>Microelectromechanical Systems</vt:lpstr>
      <vt:lpstr>Early MEMS</vt:lpstr>
      <vt:lpstr>Types of Micromachining</vt:lpstr>
      <vt:lpstr>Surface Micromachining</vt:lpstr>
      <vt:lpstr>PowerPoint Presentation</vt:lpstr>
      <vt:lpstr>Chemical Mechanical Polishing (CMP)</vt:lpstr>
      <vt:lpstr>PowerPoint Presentation</vt:lpstr>
      <vt:lpstr>PowerPoint Presentation</vt:lpstr>
      <vt:lpstr>LIGA</vt:lpstr>
      <vt:lpstr>PowerPoint Presentation</vt:lpstr>
      <vt:lpstr>Devices</vt:lpstr>
      <vt:lpstr>PowerPoint Presentation</vt:lpstr>
      <vt:lpstr>PowerPoint Presentation</vt:lpstr>
      <vt:lpstr>Accelerometer</vt:lpstr>
      <vt:lpstr>Digital Micromirror Device</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MEMS</dc:title>
  <dc:creator>Bourland, Kimberly R</dc:creator>
  <cp:lastModifiedBy>grant</cp:lastModifiedBy>
  <cp:revision>4</cp:revision>
  <dcterms:created xsi:type="dcterms:W3CDTF">2018-10-22T19:42:59Z</dcterms:created>
  <dcterms:modified xsi:type="dcterms:W3CDTF">2018-10-23T14:29:34Z</dcterms:modified>
</cp:coreProperties>
</file>